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8"/>
  </p:notesMasterIdLst>
  <p:sldIdLst>
    <p:sldId id="288" r:id="rId2"/>
    <p:sldId id="294" r:id="rId3"/>
    <p:sldId id="295" r:id="rId4"/>
    <p:sldId id="289" r:id="rId5"/>
    <p:sldId id="298" r:id="rId6"/>
    <p:sldId id="296" r:id="rId7"/>
    <p:sldId id="290" r:id="rId8"/>
    <p:sldId id="291" r:id="rId9"/>
    <p:sldId id="292" r:id="rId10"/>
    <p:sldId id="297" r:id="rId11"/>
    <p:sldId id="293" r:id="rId12"/>
    <p:sldId id="299" r:id="rId13"/>
    <p:sldId id="300" r:id="rId14"/>
    <p:sldId id="301" r:id="rId15"/>
    <p:sldId id="303" r:id="rId16"/>
    <p:sldId id="304" r:id="rId17"/>
  </p:sldIdLst>
  <p:sldSz cx="9144000" cy="6858000" type="screen4x3"/>
  <p:notesSz cx="6873875" cy="10063163"/>
  <p:defaultTextStyle>
    <a:defPPr>
      <a:defRPr lang="de-DE"/>
    </a:defPPr>
    <a:lvl1pPr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folHlink"/>
      </a:buClr>
      <a:buSzPct val="60000"/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23E004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54063"/>
            <a:ext cx="5033963" cy="3775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79963"/>
            <a:ext cx="54991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</a:defRPr>
            </a:lvl1pPr>
          </a:lstStyle>
          <a:p>
            <a:fld id="{EE93BCD6-884C-4177-BA4E-A75D6B4288F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D80654-ABE7-4F6A-BD48-FC9ACBBBAD8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2AAB2E-C49E-46CD-B394-21C58A4B821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3075" y="214313"/>
            <a:ext cx="2120900" cy="59118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14313"/>
            <a:ext cx="6213475" cy="591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71C25E-6652-45AA-9EF1-15B91A3C9FB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FD86DD-8DF8-42E1-815D-8D15AE6598E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58DF45-A0A2-4919-B436-DA36E424D71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BA82B-0FCB-4A8B-8F56-4C0D4D2497A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46BA22-328A-4AE9-8528-A63157D5C66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24CB9C-4F76-485D-BCFB-EEB262DDF72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4C4B44-C276-48D0-8565-08D5A1FAD9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4306F5-CF6F-4EEA-AFD9-A2321D51B3B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5B45C9-D4A5-4B04-9320-55FAA918044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" name="Rectangle 8"/>
          <p:cNvSpPr>
            <a:spLocks noChangeArrowheads="1"/>
          </p:cNvSpPr>
          <p:nvPr/>
        </p:nvSpPr>
        <p:spPr bwMode="gray">
          <a:xfrm>
            <a:off x="442913" y="835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de-DE" sz="2400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Elektronentransfer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363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686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3638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fld id="{13C48765-2D9F-417C-B6A1-A0F4AF7CB4F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5EFA5F-3E6D-4AAB-8262-D45AF9343B0B}" type="slidenum">
              <a:rPr lang="de-DE"/>
              <a:pPr/>
              <a:t>1</a:t>
            </a:fld>
            <a:endParaRPr lang="de-DE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081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13313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</a:t>
            </a:r>
            <a:r>
              <a:rPr lang="de-DE" b="1" dirty="0" smtClean="0"/>
              <a:t>Systeme</a:t>
            </a:r>
            <a:endParaRPr lang="de-DE" b="1" dirty="0"/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2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4" name="Text Box 8"/>
          <p:cNvSpPr txBox="1">
            <a:spLocks noChangeArrowheads="1"/>
          </p:cNvSpPr>
          <p:nvPr/>
        </p:nvSpPr>
        <p:spPr bwMode="auto">
          <a:xfrm>
            <a:off x="519113" y="1557338"/>
            <a:ext cx="533460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u="sng" dirty="0" smtClean="0"/>
              <a:t>Beispiel: </a:t>
            </a:r>
            <a:r>
              <a:rPr lang="de-DE" u="sng" dirty="0"/>
              <a:t>Passivierung des Eisens</a:t>
            </a:r>
            <a:r>
              <a:rPr lang="de-DE" dirty="0"/>
              <a:t>(1 </a:t>
            </a:r>
            <a:r>
              <a:rPr lang="de-DE" dirty="0" smtClean="0"/>
              <a:t>molare H</a:t>
            </a:r>
            <a:r>
              <a:rPr lang="de-DE" baseline="-25000" dirty="0" smtClean="0"/>
              <a:t>2</a:t>
            </a:r>
            <a:r>
              <a:rPr lang="de-DE" dirty="0" smtClean="0"/>
              <a:t>SO</a:t>
            </a:r>
            <a:r>
              <a:rPr lang="de-DE" baseline="-25000" dirty="0" smtClean="0"/>
              <a:t>4</a:t>
            </a:r>
            <a:r>
              <a:rPr lang="de-DE" dirty="0" smtClean="0"/>
              <a:t>):</a:t>
            </a:r>
            <a:endParaRPr lang="de-DE" u="sng" dirty="0"/>
          </a:p>
        </p:txBody>
      </p:sp>
      <p:sp>
        <p:nvSpPr>
          <p:cNvPr id="290830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1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2" name="Kurve4"/>
          <p:cNvSpPr>
            <a:spLocks noChangeArrowheads="1"/>
          </p:cNvSpPr>
          <p:nvPr/>
        </p:nvSpPr>
        <p:spPr bwMode="auto">
          <a:xfrm>
            <a:off x="1579563" y="2996952"/>
            <a:ext cx="2704405" cy="1954461"/>
          </a:xfrm>
          <a:custGeom>
            <a:avLst/>
            <a:gdLst/>
            <a:ahLst/>
            <a:cxnLst>
              <a:cxn ang="0">
                <a:pos x="0" y="20000"/>
              </a:cxn>
              <a:cxn ang="0">
                <a:pos x="10967" y="7761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4" name="Kurve5"/>
          <p:cNvSpPr>
            <a:spLocks noChangeArrowheads="1"/>
          </p:cNvSpPr>
          <p:nvPr/>
        </p:nvSpPr>
        <p:spPr bwMode="auto">
          <a:xfrm>
            <a:off x="4788024" y="3052763"/>
            <a:ext cx="2520826" cy="1689100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6818" y="19500"/>
              </a:cxn>
              <a:cxn ang="0">
                <a:pos x="14090" y="16875"/>
              </a:cxn>
              <a:cxn ang="0">
                <a:pos x="17954" y="7875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5" name="Textbox4"/>
          <p:cNvSpPr txBox="1">
            <a:spLocks noChangeArrowheads="1"/>
          </p:cNvSpPr>
          <p:nvPr/>
        </p:nvSpPr>
        <p:spPr bwMode="auto">
          <a:xfrm>
            <a:off x="6516688" y="3284538"/>
            <a:ext cx="411162" cy="33337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lIns="35560" tIns="35560" rIns="35560" bIns="35560">
            <a:spAutoFit/>
          </a:bodyPr>
          <a:lstStyle/>
          <a:p>
            <a:pPr marL="342900" indent="-342900"/>
            <a:r>
              <a:rPr lang="de-DE" sz="1600" b="1">
                <a:latin typeface="Tms Rmn" charset="0"/>
              </a:rPr>
              <a:t>O</a:t>
            </a:r>
            <a:r>
              <a:rPr lang="de-DE" sz="1600" b="1" baseline="-25000">
                <a:latin typeface="Tms Rmn" charset="0"/>
              </a:rPr>
              <a:t>2</a:t>
            </a:r>
            <a:endParaRPr lang="de-DE" b="1"/>
          </a:p>
        </p:txBody>
      </p:sp>
      <p:sp>
        <p:nvSpPr>
          <p:cNvPr id="290836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E (V) vs. NHE</a:t>
            </a:r>
          </a:p>
        </p:txBody>
      </p:sp>
      <p:sp>
        <p:nvSpPr>
          <p:cNvPr id="290837" name="Text Box 21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-0.25V</a:t>
            </a:r>
          </a:p>
        </p:txBody>
      </p:sp>
      <p:sp>
        <p:nvSpPr>
          <p:cNvPr id="29083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0.58V</a:t>
            </a:r>
          </a:p>
        </p:txBody>
      </p:sp>
      <p:sp>
        <p:nvSpPr>
          <p:cNvPr id="290839" name="Text Box 23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2.0V</a:t>
            </a:r>
          </a:p>
        </p:txBody>
      </p:sp>
      <p:sp>
        <p:nvSpPr>
          <p:cNvPr id="290840" name="Text Box 24"/>
          <p:cNvSpPr txBox="1">
            <a:spLocks noChangeArrowheads="1"/>
          </p:cNvSpPr>
          <p:nvPr/>
        </p:nvSpPr>
        <p:spPr bwMode="auto">
          <a:xfrm>
            <a:off x="3832225" y="5676900"/>
            <a:ext cx="16811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Flade-Potential</a:t>
            </a:r>
          </a:p>
        </p:txBody>
      </p:sp>
      <p:sp>
        <p:nvSpPr>
          <p:cNvPr id="290841" name="Text Box 25"/>
          <p:cNvSpPr txBox="1">
            <a:spLocks noChangeArrowheads="1"/>
          </p:cNvSpPr>
          <p:nvPr/>
        </p:nvSpPr>
        <p:spPr bwMode="auto">
          <a:xfrm>
            <a:off x="1671638" y="2363788"/>
            <a:ext cx="2365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</a:t>
            </a:r>
          </a:p>
        </p:txBody>
      </p:sp>
      <p:sp>
        <p:nvSpPr>
          <p:cNvPr id="290842" name="Text Box 26"/>
          <p:cNvSpPr txBox="1">
            <a:spLocks noChangeArrowheads="1"/>
          </p:cNvSpPr>
          <p:nvPr/>
        </p:nvSpPr>
        <p:spPr bwMode="auto">
          <a:xfrm>
            <a:off x="4859338" y="2133600"/>
            <a:ext cx="228774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/>
              <a:t>Passivierungsbereich</a:t>
            </a:r>
            <a:endParaRPr lang="de-DE" dirty="0"/>
          </a:p>
        </p:txBody>
      </p:sp>
      <p:sp>
        <p:nvSpPr>
          <p:cNvPr id="290843" name="AutoShape 27"/>
          <p:cNvSpPr>
            <a:spLocks noChangeArrowheads="1"/>
          </p:cNvSpPr>
          <p:nvPr/>
        </p:nvSpPr>
        <p:spPr bwMode="auto">
          <a:xfrm>
            <a:off x="4284663" y="2636838"/>
            <a:ext cx="574675" cy="2232025"/>
          </a:xfrm>
          <a:prstGeom prst="octagon">
            <a:avLst>
              <a:gd name="adj" fmla="val 29287"/>
            </a:avLst>
          </a:prstGeom>
          <a:noFill/>
          <a:ln w="9525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44" name="Line 28"/>
          <p:cNvSpPr>
            <a:spLocks noChangeShapeType="1"/>
          </p:cNvSpPr>
          <p:nvPr/>
        </p:nvSpPr>
        <p:spPr bwMode="auto">
          <a:xfrm flipH="1">
            <a:off x="4716463" y="2565400"/>
            <a:ext cx="129540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5" name="Freihandform 24"/>
          <p:cNvSpPr/>
          <p:nvPr/>
        </p:nvSpPr>
        <p:spPr bwMode="auto">
          <a:xfrm>
            <a:off x="4292600" y="2924944"/>
            <a:ext cx="516467" cy="1792817"/>
          </a:xfrm>
          <a:custGeom>
            <a:avLst/>
            <a:gdLst>
              <a:gd name="connsiteX0" fmla="*/ 0 w 516467"/>
              <a:gd name="connsiteY0" fmla="*/ 57150 h 1792817"/>
              <a:gd name="connsiteX1" fmla="*/ 114300 w 516467"/>
              <a:gd name="connsiteY1" fmla="*/ 57150 h 1792817"/>
              <a:gd name="connsiteX2" fmla="*/ 254000 w 516467"/>
              <a:gd name="connsiteY2" fmla="*/ 196850 h 1792817"/>
              <a:gd name="connsiteX3" fmla="*/ 342900 w 516467"/>
              <a:gd name="connsiteY3" fmla="*/ 1238250 h 1792817"/>
              <a:gd name="connsiteX4" fmla="*/ 381000 w 516467"/>
              <a:gd name="connsiteY4" fmla="*/ 1644650 h 1792817"/>
              <a:gd name="connsiteX5" fmla="*/ 495300 w 516467"/>
              <a:gd name="connsiteY5" fmla="*/ 1771650 h 1792817"/>
              <a:gd name="connsiteX6" fmla="*/ 508000 w 516467"/>
              <a:gd name="connsiteY6" fmla="*/ 1771650 h 17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5004048" y="4221088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passiv</a:t>
            </a:r>
            <a:endParaRPr lang="de-DE" dirty="0"/>
          </a:p>
        </p:txBody>
      </p:sp>
      <p:sp>
        <p:nvSpPr>
          <p:cNvPr id="27" name="Textfeld 26"/>
          <p:cNvSpPr txBox="1"/>
          <p:nvPr/>
        </p:nvSpPr>
        <p:spPr>
          <a:xfrm>
            <a:off x="2339752" y="4293096"/>
            <a:ext cx="2155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Aktiv: </a:t>
            </a:r>
            <a:r>
              <a:rPr lang="de-DE" dirty="0" err="1" smtClean="0"/>
              <a:t>Fe</a:t>
            </a:r>
            <a:r>
              <a:rPr lang="de-DE" dirty="0" smtClean="0"/>
              <a:t>-Auflösung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8E82-66ED-46A6-A787-0F944FCA1D1B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184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42461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err="1" smtClean="0"/>
              <a:t>Bistabilität</a:t>
            </a:r>
            <a:r>
              <a:rPr lang="de-DE" b="1" dirty="0" smtClean="0"/>
              <a:t> im passivierenden Eisensystem</a:t>
            </a:r>
            <a:endParaRPr lang="de-DE" b="1" dirty="0"/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48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49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0" name="Kurve4"/>
          <p:cNvSpPr>
            <a:spLocks noChangeArrowheads="1"/>
          </p:cNvSpPr>
          <p:nvPr/>
        </p:nvSpPr>
        <p:spPr bwMode="auto">
          <a:xfrm>
            <a:off x="1579563" y="2996952"/>
            <a:ext cx="2704405" cy="1954461"/>
          </a:xfrm>
          <a:custGeom>
            <a:avLst/>
            <a:gdLst/>
            <a:ahLst/>
            <a:cxnLst>
              <a:cxn ang="0">
                <a:pos x="0" y="20000"/>
              </a:cxn>
              <a:cxn ang="0">
                <a:pos x="10967" y="7761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2" name="Kurve5"/>
          <p:cNvSpPr>
            <a:spLocks noChangeArrowheads="1"/>
          </p:cNvSpPr>
          <p:nvPr/>
        </p:nvSpPr>
        <p:spPr bwMode="auto">
          <a:xfrm>
            <a:off x="4788024" y="3052763"/>
            <a:ext cx="2520826" cy="1689100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6818" y="19500"/>
              </a:cxn>
              <a:cxn ang="0">
                <a:pos x="14090" y="16875"/>
              </a:cxn>
              <a:cxn ang="0">
                <a:pos x="17954" y="7875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4" name="Text Box 14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E (V) vs. NHE</a:t>
            </a:r>
          </a:p>
        </p:txBody>
      </p:sp>
      <p:sp>
        <p:nvSpPr>
          <p:cNvPr id="291855" name="Text Box 15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-0.25V</a:t>
            </a:r>
          </a:p>
        </p:txBody>
      </p:sp>
      <p:sp>
        <p:nvSpPr>
          <p:cNvPr id="291856" name="Text Box 16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0.58V</a:t>
            </a:r>
          </a:p>
        </p:txBody>
      </p:sp>
      <p:sp>
        <p:nvSpPr>
          <p:cNvPr id="291857" name="Text Box 17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2.0V</a:t>
            </a:r>
          </a:p>
        </p:txBody>
      </p:sp>
      <p:sp>
        <p:nvSpPr>
          <p:cNvPr id="291858" name="Text Box 18"/>
          <p:cNvSpPr txBox="1">
            <a:spLocks noChangeArrowheads="1"/>
          </p:cNvSpPr>
          <p:nvPr/>
        </p:nvSpPr>
        <p:spPr bwMode="auto">
          <a:xfrm>
            <a:off x="539552" y="5589240"/>
            <a:ext cx="835292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Am Flade-Potential ist das Doppelschichtpotential die autokatalytische Größe!</a:t>
            </a:r>
            <a:endParaRPr lang="de-DE" dirty="0"/>
          </a:p>
        </p:txBody>
      </p:sp>
      <p:sp>
        <p:nvSpPr>
          <p:cNvPr id="291859" name="Line 19"/>
          <p:cNvSpPr>
            <a:spLocks noChangeShapeType="1"/>
          </p:cNvSpPr>
          <p:nvPr/>
        </p:nvSpPr>
        <p:spPr bwMode="auto">
          <a:xfrm>
            <a:off x="1835150" y="2636838"/>
            <a:ext cx="4968875" cy="1944687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91862" name="AutoShape 22"/>
          <p:cNvSpPr>
            <a:spLocks noChangeArrowheads="1"/>
          </p:cNvSpPr>
          <p:nvPr/>
        </p:nvSpPr>
        <p:spPr bwMode="auto">
          <a:xfrm>
            <a:off x="6372225" y="4365625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3" name="AutoShape 23"/>
          <p:cNvSpPr>
            <a:spLocks noChangeArrowheads="1"/>
          </p:cNvSpPr>
          <p:nvPr/>
        </p:nvSpPr>
        <p:spPr bwMode="auto">
          <a:xfrm>
            <a:off x="4500116" y="3645148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4" name="AutoShape 24"/>
          <p:cNvSpPr>
            <a:spLocks noChangeArrowheads="1"/>
          </p:cNvSpPr>
          <p:nvPr/>
        </p:nvSpPr>
        <p:spPr bwMode="auto">
          <a:xfrm>
            <a:off x="3563938" y="32131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5" name="Text Box 25"/>
          <p:cNvSpPr txBox="1">
            <a:spLocks noChangeArrowheads="1"/>
          </p:cNvSpPr>
          <p:nvPr/>
        </p:nvSpPr>
        <p:spPr bwMode="auto">
          <a:xfrm>
            <a:off x="2411413" y="2420938"/>
            <a:ext cx="10409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err="1" smtClean="0"/>
              <a:t>load</a:t>
            </a:r>
            <a:r>
              <a:rPr lang="de-DE" dirty="0" smtClean="0"/>
              <a:t> </a:t>
            </a:r>
            <a:r>
              <a:rPr lang="de-DE" dirty="0" err="1" smtClean="0"/>
              <a:t>line</a:t>
            </a:r>
            <a:endParaRPr lang="de-DE" dirty="0"/>
          </a:p>
        </p:txBody>
      </p:sp>
      <p:sp>
        <p:nvSpPr>
          <p:cNvPr id="291866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</a:t>
            </a:r>
          </a:p>
        </p:txBody>
      </p:sp>
      <p:sp>
        <p:nvSpPr>
          <p:cNvPr id="291867" name="Line 27"/>
          <p:cNvSpPr>
            <a:spLocks noChangeShapeType="1"/>
          </p:cNvSpPr>
          <p:nvPr/>
        </p:nvSpPr>
        <p:spPr bwMode="auto">
          <a:xfrm flipV="1">
            <a:off x="4716463" y="2708275"/>
            <a:ext cx="1439862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91868" name="Text Box 28"/>
          <p:cNvSpPr txBox="1">
            <a:spLocks noChangeArrowheads="1"/>
          </p:cNvSpPr>
          <p:nvPr/>
        </p:nvSpPr>
        <p:spPr bwMode="auto">
          <a:xfrm>
            <a:off x="6011863" y="2349500"/>
            <a:ext cx="9699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>
                <a:solidFill>
                  <a:schemeClr val="hlink"/>
                </a:solidFill>
              </a:rPr>
              <a:t>instabil</a:t>
            </a:r>
            <a:r>
              <a:rPr lang="de-DE"/>
              <a:t>!</a:t>
            </a:r>
          </a:p>
        </p:txBody>
      </p:sp>
      <p:sp>
        <p:nvSpPr>
          <p:cNvPr id="291870" name="Text Box 30"/>
          <p:cNvSpPr txBox="1">
            <a:spLocks noChangeArrowheads="1"/>
          </p:cNvSpPr>
          <p:nvPr/>
        </p:nvSpPr>
        <p:spPr bwMode="auto">
          <a:xfrm>
            <a:off x="592138" y="3084513"/>
            <a:ext cx="1019175" cy="792162"/>
          </a:xfrm>
          <a:prstGeom prst="rect">
            <a:avLst/>
          </a:prstGeom>
          <a:noFill/>
          <a:ln w="12700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Anstieg:</a:t>
            </a:r>
          </a:p>
          <a:p>
            <a:pPr marL="342900" indent="-342900"/>
            <a:r>
              <a:rPr lang="de-DE"/>
              <a:t>- 1/R</a:t>
            </a:r>
          </a:p>
        </p:txBody>
      </p:sp>
      <p:sp>
        <p:nvSpPr>
          <p:cNvPr id="291871" name="Line 31"/>
          <p:cNvSpPr>
            <a:spLocks noChangeShapeType="1"/>
          </p:cNvSpPr>
          <p:nvPr/>
        </p:nvSpPr>
        <p:spPr bwMode="auto">
          <a:xfrm flipV="1">
            <a:off x="1763713" y="2997200"/>
            <a:ext cx="9366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91872" name="Text Box 32"/>
          <p:cNvSpPr txBox="1">
            <a:spLocks noChangeArrowheads="1"/>
          </p:cNvSpPr>
          <p:nvPr/>
        </p:nvSpPr>
        <p:spPr bwMode="auto">
          <a:xfrm>
            <a:off x="3348038" y="3789363"/>
            <a:ext cx="911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stabil 1</a:t>
            </a:r>
          </a:p>
        </p:txBody>
      </p:sp>
      <p:sp>
        <p:nvSpPr>
          <p:cNvPr id="291873" name="Line 33"/>
          <p:cNvSpPr>
            <a:spLocks noChangeShapeType="1"/>
          </p:cNvSpPr>
          <p:nvPr/>
        </p:nvSpPr>
        <p:spPr bwMode="auto">
          <a:xfrm flipV="1">
            <a:off x="3708400" y="35004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91874" name="Text Box 34"/>
          <p:cNvSpPr txBox="1">
            <a:spLocks noChangeArrowheads="1"/>
          </p:cNvSpPr>
          <p:nvPr/>
        </p:nvSpPr>
        <p:spPr bwMode="auto">
          <a:xfrm>
            <a:off x="7524750" y="3789363"/>
            <a:ext cx="911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stabil 2</a:t>
            </a:r>
          </a:p>
        </p:txBody>
      </p:sp>
      <p:sp>
        <p:nvSpPr>
          <p:cNvPr id="291875" name="Line 35"/>
          <p:cNvSpPr>
            <a:spLocks noChangeShapeType="1"/>
          </p:cNvSpPr>
          <p:nvPr/>
        </p:nvSpPr>
        <p:spPr bwMode="auto">
          <a:xfrm flipH="1">
            <a:off x="6732588" y="4005263"/>
            <a:ext cx="7921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3" name="Freihandform 32"/>
          <p:cNvSpPr/>
          <p:nvPr/>
        </p:nvSpPr>
        <p:spPr bwMode="auto">
          <a:xfrm>
            <a:off x="4292600" y="2924944"/>
            <a:ext cx="516467" cy="1792817"/>
          </a:xfrm>
          <a:custGeom>
            <a:avLst/>
            <a:gdLst>
              <a:gd name="connsiteX0" fmla="*/ 0 w 516467"/>
              <a:gd name="connsiteY0" fmla="*/ 57150 h 1792817"/>
              <a:gd name="connsiteX1" fmla="*/ 114300 w 516467"/>
              <a:gd name="connsiteY1" fmla="*/ 57150 h 1792817"/>
              <a:gd name="connsiteX2" fmla="*/ 254000 w 516467"/>
              <a:gd name="connsiteY2" fmla="*/ 196850 h 1792817"/>
              <a:gd name="connsiteX3" fmla="*/ 342900 w 516467"/>
              <a:gd name="connsiteY3" fmla="*/ 1238250 h 1792817"/>
              <a:gd name="connsiteX4" fmla="*/ 381000 w 516467"/>
              <a:gd name="connsiteY4" fmla="*/ 1644650 h 1792817"/>
              <a:gd name="connsiteX5" fmla="*/ 495300 w 516467"/>
              <a:gd name="connsiteY5" fmla="*/ 1771650 h 1792817"/>
              <a:gd name="connsiteX6" fmla="*/ 508000 w 516467"/>
              <a:gd name="connsiteY6" fmla="*/ 1771650 h 17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11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023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err="1"/>
              <a:t>Bistabilität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71897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u="sng"/>
              <a:t>Bistabilität am Beispiel der Passivierung des Eisens </a:t>
            </a:r>
            <a:r>
              <a:rPr lang="de-DE"/>
              <a:t>(1 molare H</a:t>
            </a:r>
            <a:r>
              <a:rPr lang="de-DE" baseline="-25000"/>
              <a:t>2</a:t>
            </a:r>
            <a:r>
              <a:rPr lang="de-DE"/>
              <a:t>SO</a:t>
            </a:r>
            <a:r>
              <a:rPr lang="de-DE" baseline="-25000"/>
              <a:t>4</a:t>
            </a:r>
            <a:r>
              <a:rPr lang="de-DE"/>
              <a:t>):</a:t>
            </a:r>
          </a:p>
        </p:txBody>
      </p:sp>
      <p:sp>
        <p:nvSpPr>
          <p:cNvPr id="295963" name="Text Box 27"/>
          <p:cNvSpPr txBox="1">
            <a:spLocks noChangeArrowheads="1"/>
          </p:cNvSpPr>
          <p:nvPr/>
        </p:nvSpPr>
        <p:spPr bwMode="auto">
          <a:xfrm>
            <a:off x="592138" y="2147888"/>
            <a:ext cx="8156575" cy="2566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dirty="0"/>
              <a:t>Fazit für das Passivsystem: </a:t>
            </a:r>
            <a:br>
              <a:rPr lang="de-DE" dirty="0"/>
            </a:br>
            <a:r>
              <a:rPr lang="de-DE" dirty="0"/>
              <a:t>3 Schnittpunkte = 3 stationäre Zustände, davon 2 stabil: </a:t>
            </a:r>
          </a:p>
          <a:p>
            <a:pPr marL="342900" indent="-342900"/>
            <a:r>
              <a:rPr lang="de-DE" dirty="0">
                <a:solidFill>
                  <a:schemeClr val="folHlink"/>
                </a:solidFill>
              </a:rPr>
              <a:t>Hochstromzustand</a:t>
            </a:r>
            <a:r>
              <a:rPr lang="de-DE" dirty="0"/>
              <a:t> (aktiv): </a:t>
            </a:r>
            <a:r>
              <a:rPr lang="de-DE" dirty="0" err="1"/>
              <a:t>Fe</a:t>
            </a:r>
            <a:r>
              <a:rPr lang="de-DE" dirty="0"/>
              <a:t>-Auflösung links vom Flade-Potential</a:t>
            </a:r>
          </a:p>
          <a:p>
            <a:pPr marL="342900" indent="-342900"/>
            <a:r>
              <a:rPr lang="de-DE" i="1" dirty="0"/>
              <a:t>und</a:t>
            </a:r>
            <a:r>
              <a:rPr lang="de-DE" dirty="0"/>
              <a:t> </a:t>
            </a:r>
          </a:p>
          <a:p>
            <a:pPr marL="342900" indent="-342900"/>
            <a:r>
              <a:rPr lang="de-DE" dirty="0">
                <a:solidFill>
                  <a:schemeClr val="folHlink"/>
                </a:solidFill>
              </a:rPr>
              <a:t>Niedrigstromzustand</a:t>
            </a:r>
            <a:r>
              <a:rPr lang="de-DE" dirty="0"/>
              <a:t> (passiv): nur Sauerstoffentwicklung rechts vom Flade-Potential</a:t>
            </a:r>
          </a:p>
          <a:p>
            <a:pPr marL="342900" indent="-342900"/>
            <a:r>
              <a:rPr lang="de-DE" dirty="0">
                <a:sym typeface="Wingdings" pitchFamily="2" charset="2"/>
              </a:rPr>
              <a:t> </a:t>
            </a:r>
            <a:r>
              <a:rPr lang="de-DE" b="1" dirty="0" err="1" smtClean="0">
                <a:solidFill>
                  <a:schemeClr val="hlink"/>
                </a:solidFill>
              </a:rPr>
              <a:t>Bistabilität</a:t>
            </a:r>
            <a:r>
              <a:rPr lang="de-DE" b="1" dirty="0" smtClean="0">
                <a:solidFill>
                  <a:schemeClr val="hlink"/>
                </a:solidFill>
              </a:rPr>
              <a:t> (elektrochemischer Schalter, Flip-Flop)</a:t>
            </a:r>
            <a:endParaRPr lang="de-DE" b="1" dirty="0">
              <a:solidFill>
                <a:schemeClr val="hlink"/>
              </a:solidFill>
            </a:endParaRPr>
          </a:p>
        </p:txBody>
      </p:sp>
      <p:sp>
        <p:nvSpPr>
          <p:cNvPr id="295966" name="Text Box 30"/>
          <p:cNvSpPr txBox="1">
            <a:spLocks noChangeArrowheads="1"/>
          </p:cNvSpPr>
          <p:nvPr/>
        </p:nvSpPr>
        <p:spPr bwMode="auto">
          <a:xfrm>
            <a:off x="663575" y="5100638"/>
            <a:ext cx="8229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dirty="0"/>
              <a:t>Andere Ursachen negativer differentieller Widerstände: Auskristallisieren des gebildeten Metallsalzes, Adsorptionseffekte, </a:t>
            </a:r>
            <a:r>
              <a:rPr lang="de-DE" dirty="0" err="1"/>
              <a:t>Frumkineffekt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12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7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2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Oszillationen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8157343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Lasst sich mit der oben abgeleiteten Gleichung auch eine elektrochemische Oszillation beschreiben?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39552" y="256490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Nein: dazu benötigt man zwei Freiheitsgrade (zwei Dimensionen im Phasenraum, zwei abhängige Variable)!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539552" y="35010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Welche wesentlichen und möglichst allgemeingültigen Variablen kommen in Frage?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683568" y="4509120"/>
            <a:ext cx="733989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dirty="0" smtClean="0"/>
              <a:t>Konzentration des </a:t>
            </a:r>
            <a:r>
              <a:rPr lang="de-DE" dirty="0" err="1" smtClean="0"/>
              <a:t>Reaktanden</a:t>
            </a:r>
            <a:r>
              <a:rPr lang="de-DE" dirty="0" smtClean="0"/>
              <a:t> an der Grenzfläche -&gt; Transportkinetik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Bedeckung der Oberfläche durch Inhibitoren -&gt; Adsorptionskinetik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13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7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2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Oszillationen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340481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Berücksichtigung der Diffusion:</a:t>
            </a:r>
            <a:endParaRPr lang="de-DE" dirty="0"/>
          </a:p>
        </p:txBody>
      </p:sp>
      <p:graphicFrame>
        <p:nvGraphicFramePr>
          <p:cNvPr id="319490" name="Object 2"/>
          <p:cNvGraphicFramePr>
            <a:graphicFrameLocks noChangeAspect="1"/>
          </p:cNvGraphicFramePr>
          <p:nvPr/>
        </p:nvGraphicFramePr>
        <p:xfrm>
          <a:off x="4283968" y="4653136"/>
          <a:ext cx="3724275" cy="552450"/>
        </p:xfrm>
        <a:graphic>
          <a:graphicData uri="http://schemas.openxmlformats.org/presentationml/2006/ole">
            <p:oleObj spid="_x0000_s319490" name="Formel" r:id="rId3" imgW="1625400" imgH="241200" progId="Equation.3">
              <p:embed/>
            </p:oleObj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747713" y="2133600"/>
          <a:ext cx="4362450" cy="925513"/>
        </p:xfrm>
        <a:graphic>
          <a:graphicData uri="http://schemas.openxmlformats.org/presentationml/2006/ole">
            <p:oleObj spid="_x0000_s319491" name="Formel" r:id="rId4" imgW="1854000" imgH="393480" progId="Equation.3">
              <p:embed/>
            </p:oleObj>
          </a:graphicData>
        </a:graphic>
      </p:graphicFrame>
      <p:sp>
        <p:nvSpPr>
          <p:cNvPr id="14" name="Textfeld 13"/>
          <p:cNvSpPr txBox="1"/>
          <p:nvPr/>
        </p:nvSpPr>
        <p:spPr>
          <a:xfrm>
            <a:off x="539552" y="3356992"/>
            <a:ext cx="7776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</a:t>
            </a:r>
            <a:r>
              <a:rPr lang="de-DE" baseline="-25000" dirty="0" err="1" smtClean="0"/>
              <a:t>s</a:t>
            </a:r>
            <a:r>
              <a:rPr lang="de-DE" dirty="0" smtClean="0"/>
              <a:t>, c</a:t>
            </a:r>
            <a:r>
              <a:rPr lang="de-DE" baseline="-25000" dirty="0" smtClean="0"/>
              <a:t>0</a:t>
            </a:r>
            <a:r>
              <a:rPr lang="de-DE" dirty="0" smtClean="0"/>
              <a:t> – Konzentration des </a:t>
            </a:r>
            <a:r>
              <a:rPr lang="de-DE" dirty="0" err="1" smtClean="0"/>
              <a:t>Reaktanden</a:t>
            </a:r>
            <a:r>
              <a:rPr lang="de-DE" dirty="0" smtClean="0"/>
              <a:t> im Volumen und an der Grenzfläche 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39552" y="4149080"/>
            <a:ext cx="6776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Kopplung mit der Gleichung für das Doppelschichtpotential über: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395536" y="5517232"/>
            <a:ext cx="8373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Langsamer Relaxationsprozess gegenüber der schnellen Doppelschichtumladung!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14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7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2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Oszillationen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340481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Beide Gleichungen zusammen:</a:t>
            </a:r>
            <a:endParaRPr lang="de-DE" dirty="0"/>
          </a:p>
        </p:txBody>
      </p:sp>
      <p:graphicFrame>
        <p:nvGraphicFramePr>
          <p:cNvPr id="319490" name="Object 2"/>
          <p:cNvGraphicFramePr>
            <a:graphicFrameLocks noChangeAspect="1"/>
          </p:cNvGraphicFramePr>
          <p:nvPr/>
        </p:nvGraphicFramePr>
        <p:xfrm>
          <a:off x="2339752" y="4365104"/>
          <a:ext cx="3724275" cy="552450"/>
        </p:xfrm>
        <a:graphic>
          <a:graphicData uri="http://schemas.openxmlformats.org/presentationml/2006/ole">
            <p:oleObj spid="_x0000_s320514" name="Formel" r:id="rId3" imgW="1625400" imgH="241200" progId="Equation.3">
              <p:embed/>
            </p:oleObj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1259632" y="3140968"/>
          <a:ext cx="4360862" cy="925513"/>
        </p:xfrm>
        <a:graphic>
          <a:graphicData uri="http://schemas.openxmlformats.org/presentationml/2006/ole">
            <p:oleObj spid="_x0000_s320515" name="Formel" r:id="rId4" imgW="1854000" imgH="393480" progId="Equation.3">
              <p:embed/>
            </p:oleObj>
          </a:graphicData>
        </a:graphic>
      </p:graphicFrame>
      <p:graphicFrame>
        <p:nvGraphicFramePr>
          <p:cNvPr id="320517" name="Object 5"/>
          <p:cNvGraphicFramePr>
            <a:graphicFrameLocks noChangeAspect="1"/>
          </p:cNvGraphicFramePr>
          <p:nvPr/>
        </p:nvGraphicFramePr>
        <p:xfrm>
          <a:off x="611560" y="2060848"/>
          <a:ext cx="4589463" cy="838200"/>
        </p:xfrm>
        <a:graphic>
          <a:graphicData uri="http://schemas.openxmlformats.org/presentationml/2006/ole">
            <p:oleObj spid="_x0000_s320517" name="Formel" r:id="rId5" imgW="2171520" imgH="393480" progId="Equation.3">
              <p:embed/>
            </p:oleObj>
          </a:graphicData>
        </a:graphic>
      </p:graphicFrame>
      <p:sp>
        <p:nvSpPr>
          <p:cNvPr id="17" name="Textfeld 16"/>
          <p:cNvSpPr txBox="1"/>
          <p:nvPr/>
        </p:nvSpPr>
        <p:spPr>
          <a:xfrm>
            <a:off x="5364088" y="227687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Schnell, 10</a:t>
            </a:r>
            <a:r>
              <a:rPr lang="de-DE" baseline="30000" dirty="0" smtClean="0"/>
              <a:t>4</a:t>
            </a:r>
            <a:r>
              <a:rPr lang="de-DE" dirty="0" smtClean="0"/>
              <a:t> – 10</a:t>
            </a:r>
            <a:r>
              <a:rPr lang="de-DE" baseline="30000" dirty="0" smtClean="0"/>
              <a:t>5</a:t>
            </a:r>
            <a:r>
              <a:rPr lang="de-DE" dirty="0" smtClean="0"/>
              <a:t> schneller als c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683568" y="5373216"/>
            <a:ext cx="7953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Analyse: stationäre Zustände, wenn beide Ableitungen gleichzeitig Null sind!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15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7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2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Oszillationen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1043608" y="3212976"/>
          <a:ext cx="4899025" cy="925513"/>
        </p:xfrm>
        <a:graphic>
          <a:graphicData uri="http://schemas.openxmlformats.org/presentationml/2006/ole">
            <p:oleObj spid="_x0000_s322563" name="Formel" r:id="rId3" imgW="2082600" imgH="393480" progId="Equation.3">
              <p:embed/>
            </p:oleObj>
          </a:graphicData>
        </a:graphic>
      </p:graphicFrame>
      <p:graphicFrame>
        <p:nvGraphicFramePr>
          <p:cNvPr id="320517" name="Object 5"/>
          <p:cNvGraphicFramePr>
            <a:graphicFrameLocks noChangeAspect="1"/>
          </p:cNvGraphicFramePr>
          <p:nvPr/>
        </p:nvGraphicFramePr>
        <p:xfrm>
          <a:off x="382588" y="2060575"/>
          <a:ext cx="5046662" cy="838200"/>
        </p:xfrm>
        <a:graphic>
          <a:graphicData uri="http://schemas.openxmlformats.org/presentationml/2006/ole">
            <p:oleObj spid="_x0000_s322564" name="Formel" r:id="rId4" imgW="2387520" imgH="393480" progId="Equation.3">
              <p:embed/>
            </p:oleObj>
          </a:graphicData>
        </a:graphic>
      </p:graphicFrame>
      <p:sp>
        <p:nvSpPr>
          <p:cNvPr id="18" name="Textfeld 17"/>
          <p:cNvSpPr txBox="1"/>
          <p:nvPr/>
        </p:nvSpPr>
        <p:spPr>
          <a:xfrm>
            <a:off x="395536" y="1484784"/>
            <a:ext cx="7953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Analyse: stationäre Zustände, wenn beide Ableitungen gleichzeitig Null sind!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5940152" y="234888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</a:t>
            </a:r>
            <a:endParaRPr lang="de-DE" dirty="0"/>
          </a:p>
        </p:txBody>
      </p:sp>
      <p:graphicFrame>
        <p:nvGraphicFramePr>
          <p:cNvPr id="322565" name="Object 5"/>
          <p:cNvGraphicFramePr>
            <a:graphicFrameLocks noChangeAspect="1"/>
          </p:cNvGraphicFramePr>
          <p:nvPr/>
        </p:nvGraphicFramePr>
        <p:xfrm>
          <a:off x="6443663" y="2305050"/>
          <a:ext cx="1512887" cy="485775"/>
        </p:xfrm>
        <a:graphic>
          <a:graphicData uri="http://schemas.openxmlformats.org/presentationml/2006/ole">
            <p:oleObj spid="_x0000_s322565" name="Formel" r:id="rId5" imgW="672840" imgH="215640" progId="Equation.3">
              <p:embed/>
            </p:oleObj>
          </a:graphicData>
        </a:graphic>
      </p:graphicFrame>
      <p:graphicFrame>
        <p:nvGraphicFramePr>
          <p:cNvPr id="322566" name="Object 6"/>
          <p:cNvGraphicFramePr>
            <a:graphicFrameLocks noChangeAspect="1"/>
          </p:cNvGraphicFramePr>
          <p:nvPr/>
        </p:nvGraphicFramePr>
        <p:xfrm>
          <a:off x="7250113" y="3429000"/>
          <a:ext cx="1484312" cy="485775"/>
        </p:xfrm>
        <a:graphic>
          <a:graphicData uri="http://schemas.openxmlformats.org/presentationml/2006/ole">
            <p:oleObj spid="_x0000_s322566" name="Formel" r:id="rId6" imgW="660240" imgH="215640" progId="Equation.3">
              <p:embed/>
            </p:oleObj>
          </a:graphicData>
        </a:graphic>
      </p:graphicFrame>
      <p:sp>
        <p:nvSpPr>
          <p:cNvPr id="19" name="Textfeld 18"/>
          <p:cNvSpPr txBox="1"/>
          <p:nvPr/>
        </p:nvSpPr>
        <p:spPr>
          <a:xfrm>
            <a:off x="6588224" y="357301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</a:t>
            </a:r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755576" y="4869160"/>
            <a:ext cx="7469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Zwei Gleichungen der „Null-Isoklinen“ (Kurven mit gleichem Anstieg)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755576" y="5445224"/>
            <a:ext cx="5079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Schnittpunkte sind die stationären </a:t>
            </a:r>
            <a:r>
              <a:rPr lang="de-DE" dirty="0" err="1" smtClean="0">
                <a:sym typeface="Wingdings" pitchFamily="2" charset="2"/>
              </a:rPr>
              <a:t>Zustaände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FU Berlin            Constanze Donner / Ludwig Pohlmann         2012/2013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7F2EA-D09D-4D31-9025-4A45470CC18B}" type="slidenum">
              <a:rPr lang="de-DE"/>
              <a:pPr/>
              <a:t>16</a:t>
            </a:fld>
            <a:endParaRPr lang="de-DE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7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2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Oszillationen</a:t>
            </a:r>
            <a:endParaRPr lang="de-DE" b="1" dirty="0"/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cxnSp>
        <p:nvCxnSpPr>
          <p:cNvPr id="17" name="Gerade Verbindung 16"/>
          <p:cNvCxnSpPr/>
          <p:nvPr/>
        </p:nvCxnSpPr>
        <p:spPr bwMode="auto">
          <a:xfrm>
            <a:off x="1115616" y="1700808"/>
            <a:ext cx="0" cy="396044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Gerade Verbindung mit Pfeil 22"/>
          <p:cNvCxnSpPr/>
          <p:nvPr/>
        </p:nvCxnSpPr>
        <p:spPr bwMode="auto">
          <a:xfrm>
            <a:off x="1115616" y="5661248"/>
            <a:ext cx="5904656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Freihandform 23"/>
          <p:cNvSpPr/>
          <p:nvPr/>
        </p:nvSpPr>
        <p:spPr bwMode="auto">
          <a:xfrm>
            <a:off x="2019300" y="1765300"/>
            <a:ext cx="4381500" cy="3517900"/>
          </a:xfrm>
          <a:custGeom>
            <a:avLst/>
            <a:gdLst>
              <a:gd name="connsiteX0" fmla="*/ 0 w 4381500"/>
              <a:gd name="connsiteY0" fmla="*/ 0 h 3517900"/>
              <a:gd name="connsiteX1" fmla="*/ 139700 w 4381500"/>
              <a:gd name="connsiteY1" fmla="*/ 876300 h 3517900"/>
              <a:gd name="connsiteX2" fmla="*/ 431800 w 4381500"/>
              <a:gd name="connsiteY2" fmla="*/ 1739900 h 3517900"/>
              <a:gd name="connsiteX3" fmla="*/ 838200 w 4381500"/>
              <a:gd name="connsiteY3" fmla="*/ 2273300 h 3517900"/>
              <a:gd name="connsiteX4" fmla="*/ 1270000 w 4381500"/>
              <a:gd name="connsiteY4" fmla="*/ 2451100 h 3517900"/>
              <a:gd name="connsiteX5" fmla="*/ 1638300 w 4381500"/>
              <a:gd name="connsiteY5" fmla="*/ 2387600 h 3517900"/>
              <a:gd name="connsiteX6" fmla="*/ 2082800 w 4381500"/>
              <a:gd name="connsiteY6" fmla="*/ 2159000 h 3517900"/>
              <a:gd name="connsiteX7" fmla="*/ 2425700 w 4381500"/>
              <a:gd name="connsiteY7" fmla="*/ 1816100 h 3517900"/>
              <a:gd name="connsiteX8" fmla="*/ 2667000 w 4381500"/>
              <a:gd name="connsiteY8" fmla="*/ 1625600 h 3517900"/>
              <a:gd name="connsiteX9" fmla="*/ 2882900 w 4381500"/>
              <a:gd name="connsiteY9" fmla="*/ 1562100 h 3517900"/>
              <a:gd name="connsiteX10" fmla="*/ 3086100 w 4381500"/>
              <a:gd name="connsiteY10" fmla="*/ 1651000 h 3517900"/>
              <a:gd name="connsiteX11" fmla="*/ 3263900 w 4381500"/>
              <a:gd name="connsiteY11" fmla="*/ 1905000 h 3517900"/>
              <a:gd name="connsiteX12" fmla="*/ 3505200 w 4381500"/>
              <a:gd name="connsiteY12" fmla="*/ 2400300 h 3517900"/>
              <a:gd name="connsiteX13" fmla="*/ 3898900 w 4381500"/>
              <a:gd name="connsiteY13" fmla="*/ 3124200 h 3517900"/>
              <a:gd name="connsiteX14" fmla="*/ 4178300 w 4381500"/>
              <a:gd name="connsiteY14" fmla="*/ 3390900 h 3517900"/>
              <a:gd name="connsiteX15" fmla="*/ 4381500 w 4381500"/>
              <a:gd name="connsiteY15" fmla="*/ 3517900 h 351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81500" h="3517900">
                <a:moveTo>
                  <a:pt x="0" y="0"/>
                </a:moveTo>
                <a:cubicBezTo>
                  <a:pt x="33866" y="293158"/>
                  <a:pt x="67733" y="586317"/>
                  <a:pt x="139700" y="876300"/>
                </a:cubicBezTo>
                <a:cubicBezTo>
                  <a:pt x="211667" y="1166283"/>
                  <a:pt x="315383" y="1507067"/>
                  <a:pt x="431800" y="1739900"/>
                </a:cubicBezTo>
                <a:cubicBezTo>
                  <a:pt x="548217" y="1972733"/>
                  <a:pt x="698500" y="2154767"/>
                  <a:pt x="838200" y="2273300"/>
                </a:cubicBezTo>
                <a:cubicBezTo>
                  <a:pt x="977900" y="2391833"/>
                  <a:pt x="1136650" y="2432050"/>
                  <a:pt x="1270000" y="2451100"/>
                </a:cubicBezTo>
                <a:cubicBezTo>
                  <a:pt x="1403350" y="2470150"/>
                  <a:pt x="1502833" y="2436283"/>
                  <a:pt x="1638300" y="2387600"/>
                </a:cubicBezTo>
                <a:cubicBezTo>
                  <a:pt x="1773767" y="2338917"/>
                  <a:pt x="1951567" y="2254250"/>
                  <a:pt x="2082800" y="2159000"/>
                </a:cubicBezTo>
                <a:cubicBezTo>
                  <a:pt x="2214033" y="2063750"/>
                  <a:pt x="2328333" y="1905000"/>
                  <a:pt x="2425700" y="1816100"/>
                </a:cubicBezTo>
                <a:cubicBezTo>
                  <a:pt x="2523067" y="1727200"/>
                  <a:pt x="2590800" y="1667933"/>
                  <a:pt x="2667000" y="1625600"/>
                </a:cubicBezTo>
                <a:cubicBezTo>
                  <a:pt x="2743200" y="1583267"/>
                  <a:pt x="2813050" y="1557867"/>
                  <a:pt x="2882900" y="1562100"/>
                </a:cubicBezTo>
                <a:cubicBezTo>
                  <a:pt x="2952750" y="1566333"/>
                  <a:pt x="3022600" y="1593850"/>
                  <a:pt x="3086100" y="1651000"/>
                </a:cubicBezTo>
                <a:cubicBezTo>
                  <a:pt x="3149600" y="1708150"/>
                  <a:pt x="3194050" y="1780117"/>
                  <a:pt x="3263900" y="1905000"/>
                </a:cubicBezTo>
                <a:cubicBezTo>
                  <a:pt x="3333750" y="2029883"/>
                  <a:pt x="3399367" y="2197100"/>
                  <a:pt x="3505200" y="2400300"/>
                </a:cubicBezTo>
                <a:cubicBezTo>
                  <a:pt x="3611033" y="2603500"/>
                  <a:pt x="3786717" y="2959100"/>
                  <a:pt x="3898900" y="3124200"/>
                </a:cubicBezTo>
                <a:cubicBezTo>
                  <a:pt x="4011083" y="3289300"/>
                  <a:pt x="4097867" y="3325283"/>
                  <a:pt x="4178300" y="3390900"/>
                </a:cubicBezTo>
                <a:cubicBezTo>
                  <a:pt x="4258733" y="3456517"/>
                  <a:pt x="4320116" y="3487208"/>
                  <a:pt x="4381500" y="351790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Freihandform 24"/>
          <p:cNvSpPr/>
          <p:nvPr/>
        </p:nvSpPr>
        <p:spPr bwMode="auto">
          <a:xfrm>
            <a:off x="1244600" y="1816100"/>
            <a:ext cx="3098800" cy="3155950"/>
          </a:xfrm>
          <a:custGeom>
            <a:avLst/>
            <a:gdLst>
              <a:gd name="connsiteX0" fmla="*/ 3098800 w 3098800"/>
              <a:gd name="connsiteY0" fmla="*/ 0 h 3155950"/>
              <a:gd name="connsiteX1" fmla="*/ 2921000 w 3098800"/>
              <a:gd name="connsiteY1" fmla="*/ 977900 h 3155950"/>
              <a:gd name="connsiteX2" fmla="*/ 2717800 w 3098800"/>
              <a:gd name="connsiteY2" fmla="*/ 1803400 h 3155950"/>
              <a:gd name="connsiteX3" fmla="*/ 2476500 w 3098800"/>
              <a:gd name="connsiteY3" fmla="*/ 2489200 h 3155950"/>
              <a:gd name="connsiteX4" fmla="*/ 2171700 w 3098800"/>
              <a:gd name="connsiteY4" fmla="*/ 2908300 h 3155950"/>
              <a:gd name="connsiteX5" fmla="*/ 1752600 w 3098800"/>
              <a:gd name="connsiteY5" fmla="*/ 3098800 h 3155950"/>
              <a:gd name="connsiteX6" fmla="*/ 1231900 w 3098800"/>
              <a:gd name="connsiteY6" fmla="*/ 3149600 h 3155950"/>
              <a:gd name="connsiteX7" fmla="*/ 812800 w 3098800"/>
              <a:gd name="connsiteY7" fmla="*/ 3060700 h 3155950"/>
              <a:gd name="connsiteX8" fmla="*/ 495300 w 3098800"/>
              <a:gd name="connsiteY8" fmla="*/ 2692400 h 3155950"/>
              <a:gd name="connsiteX9" fmla="*/ 241300 w 3098800"/>
              <a:gd name="connsiteY9" fmla="*/ 2184400 h 3155950"/>
              <a:gd name="connsiteX10" fmla="*/ 101600 w 3098800"/>
              <a:gd name="connsiteY10" fmla="*/ 1549400 h 3155950"/>
              <a:gd name="connsiteX11" fmla="*/ 0 w 3098800"/>
              <a:gd name="connsiteY11" fmla="*/ 635000 h 3155950"/>
              <a:gd name="connsiteX12" fmla="*/ 0 w 3098800"/>
              <a:gd name="connsiteY12" fmla="*/ 635000 h 315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8800" h="3155950">
                <a:moveTo>
                  <a:pt x="3098800" y="0"/>
                </a:moveTo>
                <a:cubicBezTo>
                  <a:pt x="3041650" y="338666"/>
                  <a:pt x="2984500" y="677333"/>
                  <a:pt x="2921000" y="977900"/>
                </a:cubicBezTo>
                <a:cubicBezTo>
                  <a:pt x="2857500" y="1278467"/>
                  <a:pt x="2791883" y="1551517"/>
                  <a:pt x="2717800" y="1803400"/>
                </a:cubicBezTo>
                <a:cubicBezTo>
                  <a:pt x="2643717" y="2055283"/>
                  <a:pt x="2567517" y="2305050"/>
                  <a:pt x="2476500" y="2489200"/>
                </a:cubicBezTo>
                <a:cubicBezTo>
                  <a:pt x="2385483" y="2673350"/>
                  <a:pt x="2292350" y="2806700"/>
                  <a:pt x="2171700" y="2908300"/>
                </a:cubicBezTo>
                <a:cubicBezTo>
                  <a:pt x="2051050" y="3009900"/>
                  <a:pt x="1909233" y="3058583"/>
                  <a:pt x="1752600" y="3098800"/>
                </a:cubicBezTo>
                <a:cubicBezTo>
                  <a:pt x="1595967" y="3139017"/>
                  <a:pt x="1388533" y="3155950"/>
                  <a:pt x="1231900" y="3149600"/>
                </a:cubicBezTo>
                <a:cubicBezTo>
                  <a:pt x="1075267" y="3143250"/>
                  <a:pt x="935567" y="3136900"/>
                  <a:pt x="812800" y="3060700"/>
                </a:cubicBezTo>
                <a:cubicBezTo>
                  <a:pt x="690033" y="2984500"/>
                  <a:pt x="590550" y="2838450"/>
                  <a:pt x="495300" y="2692400"/>
                </a:cubicBezTo>
                <a:cubicBezTo>
                  <a:pt x="400050" y="2546350"/>
                  <a:pt x="306917" y="2374900"/>
                  <a:pt x="241300" y="2184400"/>
                </a:cubicBezTo>
                <a:cubicBezTo>
                  <a:pt x="175683" y="1993900"/>
                  <a:pt x="141817" y="1807633"/>
                  <a:pt x="101600" y="1549400"/>
                </a:cubicBezTo>
                <a:cubicBezTo>
                  <a:pt x="61383" y="1291167"/>
                  <a:pt x="0" y="635000"/>
                  <a:pt x="0" y="635000"/>
                </a:cubicBezTo>
                <a:lnTo>
                  <a:pt x="0" y="63500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323590" name="Object 6"/>
          <p:cNvGraphicFramePr>
            <a:graphicFrameLocks noChangeAspect="1"/>
          </p:cNvGraphicFramePr>
          <p:nvPr/>
        </p:nvGraphicFramePr>
        <p:xfrm>
          <a:off x="7164288" y="4077072"/>
          <a:ext cx="542925" cy="485775"/>
        </p:xfrm>
        <a:graphic>
          <a:graphicData uri="http://schemas.openxmlformats.org/presentationml/2006/ole">
            <p:oleObj spid="_x0000_s323590" name="Formel" r:id="rId3" imgW="241200" imgH="215640" progId="Equation.3">
              <p:embed/>
            </p:oleObj>
          </a:graphicData>
        </a:graphic>
      </p:graphicFrame>
      <p:sp>
        <p:nvSpPr>
          <p:cNvPr id="26" name="Textfeld 25"/>
          <p:cNvSpPr txBox="1"/>
          <p:nvPr/>
        </p:nvSpPr>
        <p:spPr>
          <a:xfrm>
            <a:off x="5796136" y="4149080"/>
            <a:ext cx="1402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Nullkline für</a:t>
            </a:r>
            <a:endParaRPr lang="de-DE" dirty="0"/>
          </a:p>
        </p:txBody>
      </p:sp>
      <p:sp>
        <p:nvSpPr>
          <p:cNvPr id="27" name="Textfeld 26"/>
          <p:cNvSpPr txBox="1"/>
          <p:nvPr/>
        </p:nvSpPr>
        <p:spPr>
          <a:xfrm>
            <a:off x="4355976" y="1988840"/>
            <a:ext cx="1580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Nullkline für c</a:t>
            </a:r>
            <a:endParaRPr lang="de-DE" dirty="0"/>
          </a:p>
        </p:txBody>
      </p:sp>
      <p:cxnSp>
        <p:nvCxnSpPr>
          <p:cNvPr id="29" name="Gerade Verbindung mit Pfeil 28"/>
          <p:cNvCxnSpPr/>
          <p:nvPr/>
        </p:nvCxnSpPr>
        <p:spPr bwMode="auto">
          <a:xfrm>
            <a:off x="4427984" y="2492896"/>
            <a:ext cx="0" cy="36004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 flipV="1">
            <a:off x="3779912" y="2492896"/>
            <a:ext cx="0" cy="36004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Gerade Verbindung mit Pfeil 32"/>
          <p:cNvCxnSpPr/>
          <p:nvPr/>
        </p:nvCxnSpPr>
        <p:spPr bwMode="auto">
          <a:xfrm flipH="1">
            <a:off x="4572000" y="4653136"/>
            <a:ext cx="1080120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Gerade Verbindung mit Pfeil 33"/>
          <p:cNvCxnSpPr/>
          <p:nvPr/>
        </p:nvCxnSpPr>
        <p:spPr bwMode="auto">
          <a:xfrm>
            <a:off x="2411760" y="2996952"/>
            <a:ext cx="1080120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>
            <a:stCxn id="24" idx="12"/>
          </p:cNvCxnSpPr>
          <p:nvPr/>
        </p:nvCxnSpPr>
        <p:spPr bwMode="auto">
          <a:xfrm flipH="1">
            <a:off x="3491881" y="4165600"/>
            <a:ext cx="2032618" cy="55488"/>
          </a:xfrm>
          <a:prstGeom prst="straightConnector1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Gerade Verbindung mit Pfeil 38"/>
          <p:cNvCxnSpPr/>
          <p:nvPr/>
        </p:nvCxnSpPr>
        <p:spPr bwMode="auto">
          <a:xfrm>
            <a:off x="2411760" y="3284984"/>
            <a:ext cx="2418556" cy="33908"/>
          </a:xfrm>
          <a:prstGeom prst="straightConnector1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Gerade Verbindung mit Pfeil 43"/>
          <p:cNvCxnSpPr/>
          <p:nvPr/>
        </p:nvCxnSpPr>
        <p:spPr bwMode="auto">
          <a:xfrm flipH="1" flipV="1">
            <a:off x="2411760" y="3645024"/>
            <a:ext cx="360040" cy="432048"/>
          </a:xfrm>
          <a:prstGeom prst="straightConnector1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Gerade Verbindung mit Pfeil 47"/>
          <p:cNvCxnSpPr/>
          <p:nvPr/>
        </p:nvCxnSpPr>
        <p:spPr bwMode="auto">
          <a:xfrm>
            <a:off x="5292080" y="3429000"/>
            <a:ext cx="216024" cy="432048"/>
          </a:xfrm>
          <a:prstGeom prst="straightConnector1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Textfeld 53"/>
          <p:cNvSpPr txBox="1"/>
          <p:nvPr/>
        </p:nvSpPr>
        <p:spPr>
          <a:xfrm>
            <a:off x="6084168" y="3356992"/>
            <a:ext cx="1973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Stabile Oszillation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55" name="Textfeld 54"/>
          <p:cNvSpPr txBox="1"/>
          <p:nvPr/>
        </p:nvSpPr>
        <p:spPr>
          <a:xfrm>
            <a:off x="1619672" y="5085184"/>
            <a:ext cx="4226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Nur ein (instabiler) stationärer Zustand!</a:t>
            </a:r>
            <a:endParaRPr lang="de-DE" dirty="0"/>
          </a:p>
        </p:txBody>
      </p:sp>
      <p:sp>
        <p:nvSpPr>
          <p:cNvPr id="57" name="Ellipse 56"/>
          <p:cNvSpPr/>
          <p:nvPr/>
        </p:nvSpPr>
        <p:spPr bwMode="auto">
          <a:xfrm>
            <a:off x="3779912" y="4005064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8" name="Textfeld 57"/>
          <p:cNvSpPr txBox="1"/>
          <p:nvPr/>
        </p:nvSpPr>
        <p:spPr>
          <a:xfrm>
            <a:off x="683568" y="177281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de-DE" dirty="0"/>
          </a:p>
        </p:txBody>
      </p:sp>
      <p:graphicFrame>
        <p:nvGraphicFramePr>
          <p:cNvPr id="323591" name="Object 7"/>
          <p:cNvGraphicFramePr>
            <a:graphicFrameLocks noChangeAspect="1"/>
          </p:cNvGraphicFramePr>
          <p:nvPr/>
        </p:nvGraphicFramePr>
        <p:xfrm>
          <a:off x="7020272" y="5733256"/>
          <a:ext cx="542925" cy="485775"/>
        </p:xfrm>
        <a:graphic>
          <a:graphicData uri="http://schemas.openxmlformats.org/presentationml/2006/ole">
            <p:oleObj spid="_x0000_s323591" name="Formel" r:id="rId4" imgW="2412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5EFA5F-3E6D-4AAB-8262-D45AF9343B0B}" type="slidenum">
              <a:rPr lang="de-DE"/>
              <a:pPr/>
              <a:t>2</a:t>
            </a:fld>
            <a:endParaRPr lang="de-DE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081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33671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1. Nichtlineare elektrochemische Systeme</a:t>
            </a:r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2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30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1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2" name="Kurve4"/>
          <p:cNvSpPr>
            <a:spLocks noChangeArrowheads="1"/>
          </p:cNvSpPr>
          <p:nvPr/>
        </p:nvSpPr>
        <p:spPr bwMode="auto">
          <a:xfrm>
            <a:off x="1579563" y="2996952"/>
            <a:ext cx="2704405" cy="1954461"/>
          </a:xfrm>
          <a:custGeom>
            <a:avLst/>
            <a:gdLst/>
            <a:ahLst/>
            <a:cxnLst>
              <a:cxn ang="0">
                <a:pos x="0" y="20000"/>
              </a:cxn>
              <a:cxn ang="0">
                <a:pos x="10967" y="7761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4" name="Kurve5"/>
          <p:cNvSpPr>
            <a:spLocks noChangeArrowheads="1"/>
          </p:cNvSpPr>
          <p:nvPr/>
        </p:nvSpPr>
        <p:spPr bwMode="auto">
          <a:xfrm>
            <a:off x="4788024" y="3052763"/>
            <a:ext cx="2520826" cy="1689100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6818" y="19500"/>
              </a:cxn>
              <a:cxn ang="0">
                <a:pos x="14090" y="16875"/>
              </a:cxn>
              <a:cxn ang="0">
                <a:pos x="17954" y="7875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6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E (V) vs. NHE</a:t>
            </a:r>
          </a:p>
        </p:txBody>
      </p:sp>
      <p:sp>
        <p:nvSpPr>
          <p:cNvPr id="290837" name="Text Box 21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-0.25V</a:t>
            </a:r>
          </a:p>
        </p:txBody>
      </p:sp>
      <p:sp>
        <p:nvSpPr>
          <p:cNvPr id="29083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0.58V</a:t>
            </a:r>
          </a:p>
        </p:txBody>
      </p:sp>
      <p:sp>
        <p:nvSpPr>
          <p:cNvPr id="290839" name="Text Box 23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2.0V</a:t>
            </a:r>
          </a:p>
        </p:txBody>
      </p:sp>
      <p:sp>
        <p:nvSpPr>
          <p:cNvPr id="290841" name="Text Box 25"/>
          <p:cNvSpPr txBox="1">
            <a:spLocks noChangeArrowheads="1"/>
          </p:cNvSpPr>
          <p:nvPr/>
        </p:nvSpPr>
        <p:spPr bwMode="auto">
          <a:xfrm>
            <a:off x="1671638" y="2363788"/>
            <a:ext cx="2365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</a:t>
            </a:r>
          </a:p>
        </p:txBody>
      </p:sp>
      <p:sp>
        <p:nvSpPr>
          <p:cNvPr id="290842" name="Text Box 26"/>
          <p:cNvSpPr txBox="1">
            <a:spLocks noChangeArrowheads="1"/>
          </p:cNvSpPr>
          <p:nvPr/>
        </p:nvSpPr>
        <p:spPr bwMode="auto">
          <a:xfrm>
            <a:off x="5004048" y="2492896"/>
            <a:ext cx="38195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negativer differentieller Widerstand!</a:t>
            </a:r>
          </a:p>
        </p:txBody>
      </p:sp>
      <p:sp>
        <p:nvSpPr>
          <p:cNvPr id="290843" name="AutoShape 27"/>
          <p:cNvSpPr>
            <a:spLocks noChangeArrowheads="1"/>
          </p:cNvSpPr>
          <p:nvPr/>
        </p:nvSpPr>
        <p:spPr bwMode="auto">
          <a:xfrm>
            <a:off x="4284663" y="2636838"/>
            <a:ext cx="574675" cy="2232025"/>
          </a:xfrm>
          <a:prstGeom prst="octagon">
            <a:avLst>
              <a:gd name="adj" fmla="val 29287"/>
            </a:avLst>
          </a:prstGeom>
          <a:noFill/>
          <a:ln w="9525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44" name="Line 28"/>
          <p:cNvSpPr>
            <a:spLocks noChangeShapeType="1"/>
          </p:cNvSpPr>
          <p:nvPr/>
        </p:nvSpPr>
        <p:spPr bwMode="auto">
          <a:xfrm flipH="1">
            <a:off x="4716462" y="2924944"/>
            <a:ext cx="1295697" cy="791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de-DE"/>
          </a:p>
        </p:txBody>
      </p:sp>
      <p:sp>
        <p:nvSpPr>
          <p:cNvPr id="25" name="Freihandform 24"/>
          <p:cNvSpPr/>
          <p:nvPr/>
        </p:nvSpPr>
        <p:spPr bwMode="auto">
          <a:xfrm>
            <a:off x="4292600" y="2924944"/>
            <a:ext cx="516467" cy="1792817"/>
          </a:xfrm>
          <a:custGeom>
            <a:avLst/>
            <a:gdLst>
              <a:gd name="connsiteX0" fmla="*/ 0 w 516467"/>
              <a:gd name="connsiteY0" fmla="*/ 57150 h 1792817"/>
              <a:gd name="connsiteX1" fmla="*/ 114300 w 516467"/>
              <a:gd name="connsiteY1" fmla="*/ 57150 h 1792817"/>
              <a:gd name="connsiteX2" fmla="*/ 254000 w 516467"/>
              <a:gd name="connsiteY2" fmla="*/ 196850 h 1792817"/>
              <a:gd name="connsiteX3" fmla="*/ 342900 w 516467"/>
              <a:gd name="connsiteY3" fmla="*/ 1238250 h 1792817"/>
              <a:gd name="connsiteX4" fmla="*/ 381000 w 516467"/>
              <a:gd name="connsiteY4" fmla="*/ 1644650 h 1792817"/>
              <a:gd name="connsiteX5" fmla="*/ 495300 w 516467"/>
              <a:gd name="connsiteY5" fmla="*/ 1771650 h 1792817"/>
              <a:gd name="connsiteX6" fmla="*/ 508000 w 516467"/>
              <a:gd name="connsiteY6" fmla="*/ 1771650 h 17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467544" y="1628800"/>
            <a:ext cx="526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Wichtige Kenngröße: der differentielle Widerstand</a:t>
            </a:r>
            <a:endParaRPr lang="de-DE" dirty="0"/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/>
        </p:nvGraphicFramePr>
        <p:xfrm>
          <a:off x="5796136" y="1556792"/>
          <a:ext cx="650395" cy="576064"/>
        </p:xfrm>
        <a:graphic>
          <a:graphicData uri="http://schemas.openxmlformats.org/presentationml/2006/ole">
            <p:oleObj spid="_x0000_s307202" name="Formel" r:id="rId3" imgW="444240" imgH="393480" progId="Equation.3">
              <p:embed/>
            </p:oleObj>
          </a:graphicData>
        </a:graphic>
      </p:graphicFrame>
      <p:graphicFrame>
        <p:nvGraphicFramePr>
          <p:cNvPr id="28" name="Objekt 27"/>
          <p:cNvGraphicFramePr>
            <a:graphicFrameLocks noChangeAspect="1"/>
          </p:cNvGraphicFramePr>
          <p:nvPr/>
        </p:nvGraphicFramePr>
        <p:xfrm>
          <a:off x="7095876" y="1501775"/>
          <a:ext cx="1652588" cy="687388"/>
        </p:xfrm>
        <a:graphic>
          <a:graphicData uri="http://schemas.openxmlformats.org/presentationml/2006/ole">
            <p:oleObj spid="_x0000_s307203" name="Formel" r:id="rId4" imgW="1130040" imgH="469800" progId="Equation.3">
              <p:embed/>
            </p:oleObj>
          </a:graphicData>
        </a:graphic>
      </p:graphicFrame>
      <p:sp>
        <p:nvSpPr>
          <p:cNvPr id="29" name="Textfeld 28"/>
          <p:cNvSpPr txBox="1"/>
          <p:nvPr/>
        </p:nvSpPr>
        <p:spPr>
          <a:xfrm>
            <a:off x="6588224" y="169151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</a:t>
            </a:r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683568" y="5805264"/>
            <a:ext cx="727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i-E-Diagramm: Anstieg negativ </a:t>
            </a: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E-i-Diagramm: ebenfalls negativ!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5EFA5F-3E6D-4AAB-8262-D45AF9343B0B}" type="slidenum">
              <a:rPr lang="de-DE"/>
              <a:pPr/>
              <a:t>3</a:t>
            </a:fld>
            <a:endParaRPr lang="de-DE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22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0830" name="Linie22"/>
          <p:cNvSpPr>
            <a:spLocks noChangeShapeType="1"/>
          </p:cNvSpPr>
          <p:nvPr/>
        </p:nvSpPr>
        <p:spPr bwMode="auto">
          <a:xfrm>
            <a:off x="2195736" y="1412776"/>
            <a:ext cx="17239" cy="3659287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1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6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23756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/>
              <a:t>i</a:t>
            </a:r>
            <a:endParaRPr lang="de-DE" dirty="0"/>
          </a:p>
        </p:txBody>
      </p:sp>
      <p:sp>
        <p:nvSpPr>
          <p:cNvPr id="290840" name="Text Box 24"/>
          <p:cNvSpPr txBox="1">
            <a:spLocks noChangeArrowheads="1"/>
          </p:cNvSpPr>
          <p:nvPr/>
        </p:nvSpPr>
        <p:spPr bwMode="auto">
          <a:xfrm>
            <a:off x="323528" y="2924944"/>
            <a:ext cx="16811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Flade-Potential</a:t>
            </a:r>
          </a:p>
        </p:txBody>
      </p:sp>
      <p:sp>
        <p:nvSpPr>
          <p:cNvPr id="290841" name="Text Box 25"/>
          <p:cNvSpPr txBox="1">
            <a:spLocks noChangeArrowheads="1"/>
          </p:cNvSpPr>
          <p:nvPr/>
        </p:nvSpPr>
        <p:spPr bwMode="auto">
          <a:xfrm>
            <a:off x="1763688" y="1556792"/>
            <a:ext cx="33534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U</a:t>
            </a:r>
          </a:p>
        </p:txBody>
      </p:sp>
      <p:sp>
        <p:nvSpPr>
          <p:cNvPr id="290832" name="Kurve4"/>
          <p:cNvSpPr>
            <a:spLocks noChangeArrowheads="1"/>
          </p:cNvSpPr>
          <p:nvPr/>
        </p:nvSpPr>
        <p:spPr bwMode="auto">
          <a:xfrm rot="16200000" flipV="1">
            <a:off x="2373379" y="3179345"/>
            <a:ext cx="1440156" cy="2083480"/>
          </a:xfrm>
          <a:custGeom>
            <a:avLst/>
            <a:gdLst/>
            <a:ahLst/>
            <a:cxnLst>
              <a:cxn ang="0">
                <a:pos x="0" y="20000"/>
              </a:cxn>
              <a:cxn ang="0">
                <a:pos x="10967" y="7761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0834" name="Kurve5"/>
          <p:cNvSpPr>
            <a:spLocks noChangeArrowheads="1"/>
          </p:cNvSpPr>
          <p:nvPr/>
        </p:nvSpPr>
        <p:spPr bwMode="auto">
          <a:xfrm rot="16200000" flipV="1">
            <a:off x="2491323" y="1124542"/>
            <a:ext cx="1368153" cy="1800601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6818" y="19500"/>
              </a:cxn>
              <a:cxn ang="0">
                <a:pos x="14090" y="16875"/>
              </a:cxn>
              <a:cxn ang="0">
                <a:pos x="17954" y="7875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7" name="Freihandform 26"/>
          <p:cNvSpPr/>
          <p:nvPr/>
        </p:nvSpPr>
        <p:spPr bwMode="auto">
          <a:xfrm>
            <a:off x="2285752" y="2708920"/>
            <a:ext cx="1854200" cy="825500"/>
          </a:xfrm>
          <a:custGeom>
            <a:avLst/>
            <a:gdLst>
              <a:gd name="connsiteX0" fmla="*/ 44450 w 1854200"/>
              <a:gd name="connsiteY0" fmla="*/ 0 h 825500"/>
              <a:gd name="connsiteX1" fmla="*/ 82550 w 1854200"/>
              <a:gd name="connsiteY1" fmla="*/ 190500 h 825500"/>
              <a:gd name="connsiteX2" fmla="*/ 539750 w 1854200"/>
              <a:gd name="connsiteY2" fmla="*/ 457200 h 825500"/>
              <a:gd name="connsiteX3" fmla="*/ 1619250 w 1854200"/>
              <a:gd name="connsiteY3" fmla="*/ 647700 h 825500"/>
              <a:gd name="connsiteX4" fmla="*/ 1809750 w 1854200"/>
              <a:gd name="connsiteY4" fmla="*/ 698500 h 825500"/>
              <a:gd name="connsiteX5" fmla="*/ 1847850 w 1854200"/>
              <a:gd name="connsiteY5" fmla="*/ 800100 h 825500"/>
              <a:gd name="connsiteX6" fmla="*/ 1847850 w 1854200"/>
              <a:gd name="connsiteY6" fmla="*/ 825500 h 82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54200" h="825500">
                <a:moveTo>
                  <a:pt x="44450" y="0"/>
                </a:moveTo>
                <a:cubicBezTo>
                  <a:pt x="22225" y="57150"/>
                  <a:pt x="0" y="114300"/>
                  <a:pt x="82550" y="190500"/>
                </a:cubicBezTo>
                <a:cubicBezTo>
                  <a:pt x="165100" y="266700"/>
                  <a:pt x="283633" y="381000"/>
                  <a:pt x="539750" y="457200"/>
                </a:cubicBezTo>
                <a:cubicBezTo>
                  <a:pt x="795867" y="533400"/>
                  <a:pt x="1407583" y="607483"/>
                  <a:pt x="1619250" y="647700"/>
                </a:cubicBezTo>
                <a:cubicBezTo>
                  <a:pt x="1830917" y="687917"/>
                  <a:pt x="1771650" y="673100"/>
                  <a:pt x="1809750" y="698500"/>
                </a:cubicBezTo>
                <a:cubicBezTo>
                  <a:pt x="1847850" y="723900"/>
                  <a:pt x="1841500" y="778933"/>
                  <a:pt x="1847850" y="800100"/>
                </a:cubicBezTo>
                <a:cubicBezTo>
                  <a:pt x="1854200" y="821267"/>
                  <a:pt x="1851025" y="823383"/>
                  <a:pt x="1847850" y="825500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2987824" y="2708920"/>
            <a:ext cx="38195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>
                <a:solidFill>
                  <a:srgbClr val="0070C0"/>
                </a:solidFill>
              </a:rPr>
              <a:t>negativer differentieller Widerstand!</a:t>
            </a:r>
          </a:p>
        </p:txBody>
      </p:sp>
      <p:cxnSp>
        <p:nvCxnSpPr>
          <p:cNvPr id="30" name="Gerade Verbindung 29"/>
          <p:cNvCxnSpPr/>
          <p:nvPr/>
        </p:nvCxnSpPr>
        <p:spPr bwMode="auto">
          <a:xfrm flipH="1">
            <a:off x="2843808" y="3645024"/>
            <a:ext cx="1224136" cy="936104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Gerade Verbindung 32"/>
          <p:cNvCxnSpPr/>
          <p:nvPr/>
        </p:nvCxnSpPr>
        <p:spPr bwMode="auto">
          <a:xfrm>
            <a:off x="2051720" y="2852936"/>
            <a:ext cx="1512168" cy="648072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3491880" y="4077072"/>
            <a:ext cx="37589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>
                <a:solidFill>
                  <a:srgbClr val="FF0000"/>
                </a:solidFill>
              </a:rPr>
              <a:t>positiver </a:t>
            </a:r>
            <a:r>
              <a:rPr lang="de-DE" dirty="0">
                <a:solidFill>
                  <a:srgbClr val="FF0000"/>
                </a:solidFill>
              </a:rPr>
              <a:t>differentieller Widerstand!</a:t>
            </a:r>
          </a:p>
        </p:txBody>
      </p:sp>
      <p:cxnSp>
        <p:nvCxnSpPr>
          <p:cNvPr id="40" name="Gerade Verbindung 39"/>
          <p:cNvCxnSpPr/>
          <p:nvPr/>
        </p:nvCxnSpPr>
        <p:spPr bwMode="auto">
          <a:xfrm flipH="1">
            <a:off x="1979712" y="1340768"/>
            <a:ext cx="1440160" cy="576064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26"/>
          <p:cNvSpPr txBox="1">
            <a:spLocks noChangeArrowheads="1"/>
          </p:cNvSpPr>
          <p:nvPr/>
        </p:nvSpPr>
        <p:spPr bwMode="auto">
          <a:xfrm>
            <a:off x="2771800" y="1628800"/>
            <a:ext cx="37589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>
                <a:solidFill>
                  <a:srgbClr val="FF0000"/>
                </a:solidFill>
              </a:rPr>
              <a:t>positiver </a:t>
            </a:r>
            <a:r>
              <a:rPr lang="de-DE" dirty="0">
                <a:solidFill>
                  <a:srgbClr val="FF0000"/>
                </a:solidFill>
              </a:rPr>
              <a:t>differentieller Widerstand!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755576" y="5661248"/>
            <a:ext cx="7821052" cy="369332"/>
          </a:xfrm>
          <a:prstGeom prst="rect">
            <a:avLst/>
          </a:prstGeom>
          <a:solidFill>
            <a:schemeClr val="accent1">
              <a:alpha val="47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 smtClean="0"/>
              <a:t>Achtung: der normale (integrale) elektrische Widerstand ist immer positiv!!</a:t>
            </a:r>
            <a:endParaRPr lang="de-DE" dirty="0"/>
          </a:p>
        </p:txBody>
      </p:sp>
      <p:cxnSp>
        <p:nvCxnSpPr>
          <p:cNvPr id="45" name="Gerade Verbindung 44"/>
          <p:cNvCxnSpPr/>
          <p:nvPr/>
        </p:nvCxnSpPr>
        <p:spPr bwMode="auto">
          <a:xfrm flipH="1">
            <a:off x="2195736" y="2348880"/>
            <a:ext cx="864096" cy="237626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feld 46"/>
          <p:cNvSpPr txBox="1"/>
          <p:nvPr/>
        </p:nvSpPr>
        <p:spPr>
          <a:xfrm>
            <a:off x="1691680" y="479715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0</a:t>
            </a:r>
            <a:endParaRPr lang="de-DE" dirty="0"/>
          </a:p>
        </p:txBody>
      </p:sp>
      <p:cxnSp>
        <p:nvCxnSpPr>
          <p:cNvPr id="49" name="Gerade Verbindung mit Pfeil 48"/>
          <p:cNvCxnSpPr/>
          <p:nvPr/>
        </p:nvCxnSpPr>
        <p:spPr bwMode="auto">
          <a:xfrm flipH="1" flipV="1">
            <a:off x="2627784" y="3933056"/>
            <a:ext cx="1152128" cy="1728192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8E82-66ED-46A6-A787-0F944FCA1D1B}" type="slidenum">
              <a:rPr lang="de-DE"/>
              <a:pPr/>
              <a:t>4</a:t>
            </a:fld>
            <a:endParaRPr lang="de-DE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184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02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</a:t>
            </a:r>
            <a:r>
              <a:rPr lang="de-DE" b="1" dirty="0" smtClean="0"/>
              <a:t>Systeme: einfacher Schaltkreis</a:t>
            </a:r>
            <a:endParaRPr lang="de-DE" b="1" dirty="0"/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34" name="Textfeld 33"/>
          <p:cNvSpPr txBox="1"/>
          <p:nvPr/>
        </p:nvSpPr>
        <p:spPr>
          <a:xfrm>
            <a:off x="611560" y="1556792"/>
            <a:ext cx="8074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Welcher Strom fließt durch einen Schaltkreis mit Ohmschen Vorwiderstand R?</a:t>
            </a:r>
            <a:endParaRPr lang="de-DE" dirty="0"/>
          </a:p>
        </p:txBody>
      </p:sp>
      <p:graphicFrame>
        <p:nvGraphicFramePr>
          <p:cNvPr id="38" name="Objekt 37"/>
          <p:cNvGraphicFramePr>
            <a:graphicFrameLocks noChangeAspect="1"/>
          </p:cNvGraphicFramePr>
          <p:nvPr/>
        </p:nvGraphicFramePr>
        <p:xfrm>
          <a:off x="2555776" y="5013325"/>
          <a:ext cx="2582862" cy="792163"/>
        </p:xfrm>
        <a:graphic>
          <a:graphicData uri="http://schemas.openxmlformats.org/presentationml/2006/ole">
            <p:oleObj spid="_x0000_s316418" name="Formel" r:id="rId3" imgW="1282680" imgH="393480" progId="Equation.3">
              <p:embed/>
            </p:oleObj>
          </a:graphicData>
        </a:graphic>
      </p:graphicFrame>
      <p:cxnSp>
        <p:nvCxnSpPr>
          <p:cNvPr id="41" name="Gerade Verbindung 40"/>
          <p:cNvCxnSpPr/>
          <p:nvPr/>
        </p:nvCxnSpPr>
        <p:spPr bwMode="auto">
          <a:xfrm>
            <a:off x="1691680" y="3933056"/>
            <a:ext cx="792088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Rechteck 41"/>
          <p:cNvSpPr/>
          <p:nvPr/>
        </p:nvSpPr>
        <p:spPr bwMode="auto">
          <a:xfrm>
            <a:off x="2483768" y="37170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3" name="Gerade Verbindung 42"/>
          <p:cNvCxnSpPr/>
          <p:nvPr/>
        </p:nvCxnSpPr>
        <p:spPr bwMode="auto">
          <a:xfrm>
            <a:off x="5004048" y="3933056"/>
            <a:ext cx="792088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Gerade Verbindung 43"/>
          <p:cNvCxnSpPr/>
          <p:nvPr/>
        </p:nvCxnSpPr>
        <p:spPr bwMode="auto">
          <a:xfrm>
            <a:off x="3419872" y="3933056"/>
            <a:ext cx="792088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Ellipse 44"/>
          <p:cNvSpPr/>
          <p:nvPr/>
        </p:nvSpPr>
        <p:spPr bwMode="auto">
          <a:xfrm>
            <a:off x="3923928" y="3501008"/>
            <a:ext cx="1368152" cy="79208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7" name="Gerade Verbindung 46"/>
          <p:cNvCxnSpPr/>
          <p:nvPr/>
        </p:nvCxnSpPr>
        <p:spPr bwMode="auto">
          <a:xfrm>
            <a:off x="4211960" y="3789040"/>
            <a:ext cx="0" cy="28803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Gerade Verbindung 47"/>
          <p:cNvCxnSpPr/>
          <p:nvPr/>
        </p:nvCxnSpPr>
        <p:spPr bwMode="auto">
          <a:xfrm>
            <a:off x="5004048" y="3789040"/>
            <a:ext cx="0" cy="28803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Gerade Verbindung 49"/>
          <p:cNvCxnSpPr/>
          <p:nvPr/>
        </p:nvCxnSpPr>
        <p:spPr bwMode="auto">
          <a:xfrm flipV="1">
            <a:off x="1691680" y="2636912"/>
            <a:ext cx="0" cy="129614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Gerade Verbindung 51"/>
          <p:cNvCxnSpPr/>
          <p:nvPr/>
        </p:nvCxnSpPr>
        <p:spPr bwMode="auto">
          <a:xfrm flipV="1">
            <a:off x="5796136" y="2636912"/>
            <a:ext cx="0" cy="129614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Gerade Verbindung 52"/>
          <p:cNvCxnSpPr/>
          <p:nvPr/>
        </p:nvCxnSpPr>
        <p:spPr bwMode="auto">
          <a:xfrm>
            <a:off x="1691680" y="2636912"/>
            <a:ext cx="1944216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Gerade Verbindung 54"/>
          <p:cNvCxnSpPr/>
          <p:nvPr/>
        </p:nvCxnSpPr>
        <p:spPr bwMode="auto">
          <a:xfrm>
            <a:off x="4067944" y="2636912"/>
            <a:ext cx="1728192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Ellipse 59"/>
          <p:cNvSpPr/>
          <p:nvPr/>
        </p:nvSpPr>
        <p:spPr bwMode="auto">
          <a:xfrm>
            <a:off x="3923928" y="2564904"/>
            <a:ext cx="144016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1" name="Ellipse 60"/>
          <p:cNvSpPr/>
          <p:nvPr/>
        </p:nvSpPr>
        <p:spPr bwMode="auto">
          <a:xfrm>
            <a:off x="3635896" y="2564904"/>
            <a:ext cx="144016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3721248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0</a:t>
            </a:r>
            <a:endParaRPr lang="de-DE" baseline="-25000" dirty="0"/>
          </a:p>
        </p:txBody>
      </p:sp>
      <p:sp>
        <p:nvSpPr>
          <p:cNvPr id="63" name="Textfeld 62"/>
          <p:cNvSpPr txBox="1"/>
          <p:nvPr/>
        </p:nvSpPr>
        <p:spPr>
          <a:xfrm>
            <a:off x="2843808" y="328498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</a:t>
            </a:r>
            <a:endParaRPr lang="de-DE" dirty="0"/>
          </a:p>
        </p:txBody>
      </p:sp>
      <p:sp>
        <p:nvSpPr>
          <p:cNvPr id="64" name="Textfeld 63"/>
          <p:cNvSpPr txBox="1"/>
          <p:nvPr/>
        </p:nvSpPr>
        <p:spPr>
          <a:xfrm>
            <a:off x="4355976" y="3068960"/>
            <a:ext cx="658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Zelle</a:t>
            </a:r>
            <a:endParaRPr lang="de-DE" dirty="0"/>
          </a:p>
        </p:txBody>
      </p:sp>
      <p:sp>
        <p:nvSpPr>
          <p:cNvPr id="65" name="Textfeld 64"/>
          <p:cNvSpPr txBox="1"/>
          <p:nvPr/>
        </p:nvSpPr>
        <p:spPr>
          <a:xfrm>
            <a:off x="6012160" y="3284984"/>
            <a:ext cx="271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</a:t>
            </a:r>
            <a:endParaRPr lang="de-DE" dirty="0"/>
          </a:p>
        </p:txBody>
      </p:sp>
      <p:cxnSp>
        <p:nvCxnSpPr>
          <p:cNvPr id="67" name="Gerade Verbindung mit Pfeil 66"/>
          <p:cNvCxnSpPr/>
          <p:nvPr/>
        </p:nvCxnSpPr>
        <p:spPr bwMode="auto">
          <a:xfrm>
            <a:off x="3851920" y="4437112"/>
            <a:ext cx="1584176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68" name="Textfeld 67"/>
          <p:cNvSpPr txBox="1"/>
          <p:nvPr/>
        </p:nvSpPr>
        <p:spPr>
          <a:xfrm>
            <a:off x="4499992" y="450912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cxnSp>
        <p:nvCxnSpPr>
          <p:cNvPr id="69" name="Gerade Verbindung mit Pfeil 68"/>
          <p:cNvCxnSpPr/>
          <p:nvPr/>
        </p:nvCxnSpPr>
        <p:spPr bwMode="auto">
          <a:xfrm>
            <a:off x="2267744" y="4437112"/>
            <a:ext cx="1584176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70" name="Textfeld 69"/>
          <p:cNvSpPr txBox="1"/>
          <p:nvPr/>
        </p:nvSpPr>
        <p:spPr>
          <a:xfrm>
            <a:off x="2771800" y="450912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 - E</a:t>
            </a:r>
            <a:endParaRPr lang="de-DE" dirty="0"/>
          </a:p>
        </p:txBody>
      </p:sp>
      <p:sp>
        <p:nvSpPr>
          <p:cNvPr id="71" name="Textfeld 70"/>
          <p:cNvSpPr txBox="1"/>
          <p:nvPr/>
        </p:nvSpPr>
        <p:spPr>
          <a:xfrm>
            <a:off x="5580112" y="4293096"/>
            <a:ext cx="2710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Aufteilung der Spannung</a:t>
            </a:r>
            <a:endParaRPr lang="de-DE" dirty="0"/>
          </a:p>
        </p:txBody>
      </p:sp>
      <p:sp>
        <p:nvSpPr>
          <p:cNvPr id="72" name="Textfeld 71"/>
          <p:cNvSpPr txBox="1"/>
          <p:nvPr/>
        </p:nvSpPr>
        <p:spPr>
          <a:xfrm>
            <a:off x="5652120" y="5229200"/>
            <a:ext cx="270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Gleichheit der Teilströme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323528" y="6093296"/>
            <a:ext cx="7272338" cy="457200"/>
          </a:xfrm>
        </p:spPr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8E82-66ED-46A6-A787-0F944FCA1D1B}" type="slidenum">
              <a:rPr lang="de-DE"/>
              <a:pPr/>
              <a:t>5</a:t>
            </a:fld>
            <a:endParaRPr lang="de-DE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184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02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</a:t>
            </a:r>
            <a:r>
              <a:rPr lang="de-DE" b="1" dirty="0" smtClean="0"/>
              <a:t>Systeme: einfacher Schaltkreis</a:t>
            </a:r>
            <a:endParaRPr lang="de-DE" b="1" dirty="0"/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48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49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4" name="Text Box 14"/>
          <p:cNvSpPr txBox="1">
            <a:spLocks noChangeArrowheads="1"/>
          </p:cNvSpPr>
          <p:nvPr/>
        </p:nvSpPr>
        <p:spPr bwMode="auto">
          <a:xfrm>
            <a:off x="6640513" y="4797425"/>
            <a:ext cx="31451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291859" name="Line 19"/>
          <p:cNvSpPr>
            <a:spLocks noChangeShapeType="1"/>
          </p:cNvSpPr>
          <p:nvPr/>
        </p:nvSpPr>
        <p:spPr bwMode="auto">
          <a:xfrm>
            <a:off x="1835151" y="2636838"/>
            <a:ext cx="4537049" cy="2304330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de-DE"/>
          </a:p>
        </p:txBody>
      </p:sp>
      <p:sp>
        <p:nvSpPr>
          <p:cNvPr id="291863" name="AutoShape 23"/>
          <p:cNvSpPr>
            <a:spLocks noChangeArrowheads="1"/>
          </p:cNvSpPr>
          <p:nvPr/>
        </p:nvSpPr>
        <p:spPr bwMode="auto">
          <a:xfrm>
            <a:off x="4644008" y="4005064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5" name="Text Box 25"/>
          <p:cNvSpPr txBox="1">
            <a:spLocks noChangeArrowheads="1"/>
          </p:cNvSpPr>
          <p:nvPr/>
        </p:nvSpPr>
        <p:spPr bwMode="auto">
          <a:xfrm>
            <a:off x="2267744" y="2492896"/>
            <a:ext cx="458022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/>
              <a:t>Lastgerade </a:t>
            </a:r>
            <a:r>
              <a:rPr lang="de-DE" dirty="0"/>
              <a:t>(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 smtClean="0"/>
              <a:t>) des Vorwiderstandes</a:t>
            </a:r>
            <a:endParaRPr lang="de-DE" dirty="0"/>
          </a:p>
        </p:txBody>
      </p:sp>
      <p:sp>
        <p:nvSpPr>
          <p:cNvPr id="291866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</a:t>
            </a:r>
          </a:p>
        </p:txBody>
      </p:sp>
      <p:sp>
        <p:nvSpPr>
          <p:cNvPr id="291871" name="Line 31"/>
          <p:cNvSpPr>
            <a:spLocks noChangeShapeType="1"/>
          </p:cNvSpPr>
          <p:nvPr/>
        </p:nvSpPr>
        <p:spPr bwMode="auto">
          <a:xfrm flipV="1">
            <a:off x="1763713" y="2997200"/>
            <a:ext cx="9366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4" name="Textfeld 33"/>
          <p:cNvSpPr txBox="1"/>
          <p:nvPr/>
        </p:nvSpPr>
        <p:spPr>
          <a:xfrm>
            <a:off x="611560" y="1556792"/>
            <a:ext cx="8074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Welcher Strom fließt durch einen Schaltkreis mit Ohmschen Vorwiderstand R?</a:t>
            </a:r>
            <a:endParaRPr lang="de-DE" dirty="0"/>
          </a:p>
        </p:txBody>
      </p:sp>
      <p:graphicFrame>
        <p:nvGraphicFramePr>
          <p:cNvPr id="38" name="Objekt 37"/>
          <p:cNvGraphicFramePr>
            <a:graphicFrameLocks noChangeAspect="1"/>
          </p:cNvGraphicFramePr>
          <p:nvPr/>
        </p:nvGraphicFramePr>
        <p:xfrm>
          <a:off x="755576" y="3356992"/>
          <a:ext cx="970947" cy="792088"/>
        </p:xfrm>
        <a:graphic>
          <a:graphicData uri="http://schemas.openxmlformats.org/presentationml/2006/ole">
            <p:oleObj spid="_x0000_s317442" name="Formel" r:id="rId3" imgW="482400" imgH="393480" progId="Equation.3">
              <p:embed/>
            </p:oleObj>
          </a:graphicData>
        </a:graphic>
      </p:graphicFrame>
      <p:sp>
        <p:nvSpPr>
          <p:cNvPr id="39" name="Textfeld 38"/>
          <p:cNvSpPr txBox="1"/>
          <p:nvPr/>
        </p:nvSpPr>
        <p:spPr>
          <a:xfrm>
            <a:off x="5364088" y="306896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Kurve des </a:t>
            </a:r>
            <a:r>
              <a:rPr lang="de-DE" dirty="0" err="1" smtClean="0">
                <a:solidFill>
                  <a:srgbClr val="FF0000"/>
                </a:solidFill>
              </a:rPr>
              <a:t>Faradayschen</a:t>
            </a:r>
            <a:r>
              <a:rPr lang="de-DE" dirty="0" smtClean="0">
                <a:solidFill>
                  <a:srgbClr val="FF0000"/>
                </a:solidFill>
              </a:rPr>
              <a:t> Zellstromes</a:t>
            </a:r>
            <a:endParaRPr lang="de-DE" dirty="0">
              <a:solidFill>
                <a:srgbClr val="FF0000"/>
              </a:solidFill>
            </a:endParaRPr>
          </a:p>
        </p:txBody>
      </p:sp>
      <p:cxnSp>
        <p:nvCxnSpPr>
          <p:cNvPr id="25" name="Gerade Verbindung 24"/>
          <p:cNvCxnSpPr/>
          <p:nvPr/>
        </p:nvCxnSpPr>
        <p:spPr bwMode="auto">
          <a:xfrm>
            <a:off x="4788024" y="4221088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4572000" y="4869160"/>
            <a:ext cx="39466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err="1" smtClean="0"/>
              <a:t>E</a:t>
            </a:r>
            <a:r>
              <a:rPr lang="de-DE" baseline="-25000" dirty="0" err="1" smtClean="0"/>
              <a:t>a</a:t>
            </a:r>
            <a:endParaRPr lang="de-DE" baseline="-25000" dirty="0"/>
          </a:p>
        </p:txBody>
      </p:sp>
      <p:sp>
        <p:nvSpPr>
          <p:cNvPr id="28" name="Textfeld 27"/>
          <p:cNvSpPr txBox="1"/>
          <p:nvPr/>
        </p:nvSpPr>
        <p:spPr>
          <a:xfrm>
            <a:off x="683568" y="544522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Schnittpunkt = Gleichheit der Teilströme </a:t>
            </a:r>
            <a:r>
              <a:rPr lang="de-DE" dirty="0" smtClean="0">
                <a:sym typeface="Wingdings" pitchFamily="2" charset="2"/>
              </a:rPr>
              <a:t> gesuchte Spannungsaufteilung</a:t>
            </a:r>
            <a:endParaRPr lang="de-DE" dirty="0"/>
          </a:p>
        </p:txBody>
      </p:sp>
      <p:sp>
        <p:nvSpPr>
          <p:cNvPr id="29" name="Freihandform 28"/>
          <p:cNvSpPr/>
          <p:nvPr/>
        </p:nvSpPr>
        <p:spPr bwMode="auto">
          <a:xfrm>
            <a:off x="2184400" y="2108200"/>
            <a:ext cx="3327400" cy="2628900"/>
          </a:xfrm>
          <a:custGeom>
            <a:avLst/>
            <a:gdLst>
              <a:gd name="connsiteX0" fmla="*/ 0 w 3327400"/>
              <a:gd name="connsiteY0" fmla="*/ 2628900 h 2628900"/>
              <a:gd name="connsiteX1" fmla="*/ 889000 w 3327400"/>
              <a:gd name="connsiteY1" fmla="*/ 2565400 h 2628900"/>
              <a:gd name="connsiteX2" fmla="*/ 1752600 w 3327400"/>
              <a:gd name="connsiteY2" fmla="*/ 2400300 h 2628900"/>
              <a:gd name="connsiteX3" fmla="*/ 2222500 w 3327400"/>
              <a:gd name="connsiteY3" fmla="*/ 2171700 h 2628900"/>
              <a:gd name="connsiteX4" fmla="*/ 2590800 w 3327400"/>
              <a:gd name="connsiteY4" fmla="*/ 1917700 h 2628900"/>
              <a:gd name="connsiteX5" fmla="*/ 3009900 w 3327400"/>
              <a:gd name="connsiteY5" fmla="*/ 1371600 h 2628900"/>
              <a:gd name="connsiteX6" fmla="*/ 3238500 w 3327400"/>
              <a:gd name="connsiteY6" fmla="*/ 838200 h 2628900"/>
              <a:gd name="connsiteX7" fmla="*/ 3327400 w 3327400"/>
              <a:gd name="connsiteY7" fmla="*/ 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7400" h="2628900">
                <a:moveTo>
                  <a:pt x="0" y="2628900"/>
                </a:moveTo>
                <a:cubicBezTo>
                  <a:pt x="298450" y="2616200"/>
                  <a:pt x="596900" y="2603500"/>
                  <a:pt x="889000" y="2565400"/>
                </a:cubicBezTo>
                <a:cubicBezTo>
                  <a:pt x="1181100" y="2527300"/>
                  <a:pt x="1530350" y="2465917"/>
                  <a:pt x="1752600" y="2400300"/>
                </a:cubicBezTo>
                <a:cubicBezTo>
                  <a:pt x="1974850" y="2334683"/>
                  <a:pt x="2082800" y="2252133"/>
                  <a:pt x="2222500" y="2171700"/>
                </a:cubicBezTo>
                <a:cubicBezTo>
                  <a:pt x="2362200" y="2091267"/>
                  <a:pt x="2459567" y="2051050"/>
                  <a:pt x="2590800" y="1917700"/>
                </a:cubicBezTo>
                <a:cubicBezTo>
                  <a:pt x="2722033" y="1784350"/>
                  <a:pt x="2901950" y="1551517"/>
                  <a:pt x="3009900" y="1371600"/>
                </a:cubicBezTo>
                <a:cubicBezTo>
                  <a:pt x="3117850" y="1191683"/>
                  <a:pt x="3185583" y="1066800"/>
                  <a:pt x="3238500" y="838200"/>
                </a:cubicBezTo>
                <a:cubicBezTo>
                  <a:pt x="3291417" y="609600"/>
                  <a:pt x="3309408" y="304800"/>
                  <a:pt x="3327400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868144" y="43651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0</a:t>
            </a:r>
            <a:endParaRPr lang="de-DE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3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918E82-66ED-46A6-A787-0F944FCA1D1B}" type="slidenum">
              <a:rPr lang="de-DE"/>
              <a:pPr/>
              <a:t>6</a:t>
            </a:fld>
            <a:endParaRPr lang="de-DE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48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49" name="Linie23"/>
          <p:cNvSpPr>
            <a:spLocks noChangeShapeType="1"/>
          </p:cNvSpPr>
          <p:nvPr/>
        </p:nvSpPr>
        <p:spPr bwMode="auto">
          <a:xfrm>
            <a:off x="1547813" y="4733925"/>
            <a:ext cx="6480571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0" name="Kurve4"/>
          <p:cNvSpPr>
            <a:spLocks noChangeArrowheads="1"/>
          </p:cNvSpPr>
          <p:nvPr/>
        </p:nvSpPr>
        <p:spPr bwMode="auto">
          <a:xfrm>
            <a:off x="1579563" y="2996952"/>
            <a:ext cx="2704405" cy="1954461"/>
          </a:xfrm>
          <a:custGeom>
            <a:avLst/>
            <a:gdLst/>
            <a:ahLst/>
            <a:cxnLst>
              <a:cxn ang="0">
                <a:pos x="0" y="20000"/>
              </a:cxn>
              <a:cxn ang="0">
                <a:pos x="10967" y="7761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2" name="Kurve5"/>
          <p:cNvSpPr>
            <a:spLocks noChangeArrowheads="1"/>
          </p:cNvSpPr>
          <p:nvPr/>
        </p:nvSpPr>
        <p:spPr bwMode="auto">
          <a:xfrm>
            <a:off x="4788024" y="3052763"/>
            <a:ext cx="2520826" cy="1689100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6818" y="19500"/>
              </a:cxn>
              <a:cxn ang="0">
                <a:pos x="14090" y="16875"/>
              </a:cxn>
              <a:cxn ang="0">
                <a:pos x="17954" y="7875"/>
              </a:cxn>
              <a:cxn ang="0">
                <a:pos x="20000" y="0"/>
              </a:cxn>
            </a:cxnLst>
            <a:rect l="0" t="0" r="r" b="b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91854" name="Text Box 14"/>
          <p:cNvSpPr txBox="1">
            <a:spLocks noChangeArrowheads="1"/>
          </p:cNvSpPr>
          <p:nvPr/>
        </p:nvSpPr>
        <p:spPr bwMode="auto">
          <a:xfrm>
            <a:off x="7092280" y="4869160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E (V) vs. NHE</a:t>
            </a:r>
          </a:p>
        </p:txBody>
      </p:sp>
      <p:sp>
        <p:nvSpPr>
          <p:cNvPr id="291855" name="Text Box 15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-0.25V</a:t>
            </a:r>
          </a:p>
        </p:txBody>
      </p:sp>
      <p:sp>
        <p:nvSpPr>
          <p:cNvPr id="291856" name="Text Box 16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0.58V</a:t>
            </a:r>
          </a:p>
        </p:txBody>
      </p:sp>
      <p:sp>
        <p:nvSpPr>
          <p:cNvPr id="291857" name="Text Box 17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2.0V</a:t>
            </a:r>
          </a:p>
        </p:txBody>
      </p:sp>
      <p:sp>
        <p:nvSpPr>
          <p:cNvPr id="291858" name="Text Box 18"/>
          <p:cNvSpPr txBox="1">
            <a:spLocks noChangeArrowheads="1"/>
          </p:cNvSpPr>
          <p:nvPr/>
        </p:nvSpPr>
        <p:spPr bwMode="auto">
          <a:xfrm>
            <a:off x="2267745" y="5676900"/>
            <a:ext cx="475252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Drei Schnittpunkte – drei mögliche Zustände!</a:t>
            </a:r>
            <a:endParaRPr lang="de-DE" dirty="0"/>
          </a:p>
        </p:txBody>
      </p:sp>
      <p:sp>
        <p:nvSpPr>
          <p:cNvPr id="291859" name="Line 19"/>
          <p:cNvSpPr>
            <a:spLocks noChangeShapeType="1"/>
          </p:cNvSpPr>
          <p:nvPr/>
        </p:nvSpPr>
        <p:spPr bwMode="auto">
          <a:xfrm>
            <a:off x="1835150" y="2636838"/>
            <a:ext cx="5401146" cy="2160314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de-DE"/>
          </a:p>
        </p:txBody>
      </p:sp>
      <p:sp>
        <p:nvSpPr>
          <p:cNvPr id="291862" name="AutoShape 22"/>
          <p:cNvSpPr>
            <a:spLocks noChangeArrowheads="1"/>
          </p:cNvSpPr>
          <p:nvPr/>
        </p:nvSpPr>
        <p:spPr bwMode="auto">
          <a:xfrm>
            <a:off x="6372225" y="4365625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3" name="AutoShape 23"/>
          <p:cNvSpPr>
            <a:spLocks noChangeArrowheads="1"/>
          </p:cNvSpPr>
          <p:nvPr/>
        </p:nvSpPr>
        <p:spPr bwMode="auto">
          <a:xfrm>
            <a:off x="4500116" y="3645148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4" name="AutoShape 24"/>
          <p:cNvSpPr>
            <a:spLocks noChangeArrowheads="1"/>
          </p:cNvSpPr>
          <p:nvPr/>
        </p:nvSpPr>
        <p:spPr bwMode="auto">
          <a:xfrm>
            <a:off x="3563938" y="32131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1865" name="Text Box 25"/>
          <p:cNvSpPr txBox="1">
            <a:spLocks noChangeArrowheads="1"/>
          </p:cNvSpPr>
          <p:nvPr/>
        </p:nvSpPr>
        <p:spPr bwMode="auto">
          <a:xfrm>
            <a:off x="2411413" y="2420938"/>
            <a:ext cx="10409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err="1" smtClean="0"/>
              <a:t>load</a:t>
            </a:r>
            <a:r>
              <a:rPr lang="de-DE" dirty="0" smtClean="0"/>
              <a:t> </a:t>
            </a:r>
            <a:r>
              <a:rPr lang="de-DE" dirty="0" err="1" smtClean="0"/>
              <a:t>line</a:t>
            </a:r>
            <a:endParaRPr lang="de-DE" dirty="0"/>
          </a:p>
        </p:txBody>
      </p:sp>
      <p:sp>
        <p:nvSpPr>
          <p:cNvPr id="291866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i</a:t>
            </a:r>
          </a:p>
        </p:txBody>
      </p:sp>
      <p:sp>
        <p:nvSpPr>
          <p:cNvPr id="33" name="Freihandform 32"/>
          <p:cNvSpPr/>
          <p:nvPr/>
        </p:nvSpPr>
        <p:spPr bwMode="auto">
          <a:xfrm>
            <a:off x="4292600" y="2924944"/>
            <a:ext cx="516467" cy="1792817"/>
          </a:xfrm>
          <a:custGeom>
            <a:avLst/>
            <a:gdLst>
              <a:gd name="connsiteX0" fmla="*/ 0 w 516467"/>
              <a:gd name="connsiteY0" fmla="*/ 57150 h 1792817"/>
              <a:gd name="connsiteX1" fmla="*/ 114300 w 516467"/>
              <a:gd name="connsiteY1" fmla="*/ 57150 h 1792817"/>
              <a:gd name="connsiteX2" fmla="*/ 254000 w 516467"/>
              <a:gd name="connsiteY2" fmla="*/ 196850 h 1792817"/>
              <a:gd name="connsiteX3" fmla="*/ 342900 w 516467"/>
              <a:gd name="connsiteY3" fmla="*/ 1238250 h 1792817"/>
              <a:gd name="connsiteX4" fmla="*/ 381000 w 516467"/>
              <a:gd name="connsiteY4" fmla="*/ 1644650 h 1792817"/>
              <a:gd name="connsiteX5" fmla="*/ 495300 w 516467"/>
              <a:gd name="connsiteY5" fmla="*/ 1771650 h 1792817"/>
              <a:gd name="connsiteX6" fmla="*/ 508000 w 516467"/>
              <a:gd name="connsiteY6" fmla="*/ 1771650 h 17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23851" y="981075"/>
            <a:ext cx="835260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</a:t>
            </a:r>
            <a:r>
              <a:rPr lang="de-DE" b="1" dirty="0" smtClean="0"/>
              <a:t>Systeme: einfacher Schaltkreis mit passivierender Eisenelektrode in der Zelle</a:t>
            </a:r>
            <a:endParaRPr lang="de-DE" b="1" dirty="0"/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971600" y="2780928"/>
          <a:ext cx="971550" cy="792162"/>
        </p:xfrm>
        <a:graphic>
          <a:graphicData uri="http://schemas.openxmlformats.org/presentationml/2006/ole">
            <p:oleObj spid="_x0000_s318466" name="Formel" r:id="rId3" imgW="482400" imgH="393480" progId="Equation.3">
              <p:embed/>
            </p:oleObj>
          </a:graphicData>
        </a:graphic>
      </p:graphicFrame>
      <p:sp>
        <p:nvSpPr>
          <p:cNvPr id="36" name="Textfeld 35"/>
          <p:cNvSpPr txBox="1"/>
          <p:nvPr/>
        </p:nvSpPr>
        <p:spPr>
          <a:xfrm>
            <a:off x="5364088" y="1844824"/>
            <a:ext cx="2599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Stabilität der Zustände?</a:t>
            </a:r>
            <a:endParaRPr lang="de-DE" dirty="0"/>
          </a:p>
        </p:txBody>
      </p:sp>
      <p:sp>
        <p:nvSpPr>
          <p:cNvPr id="37" name="Textfeld 36"/>
          <p:cNvSpPr txBox="1"/>
          <p:nvPr/>
        </p:nvSpPr>
        <p:spPr>
          <a:xfrm>
            <a:off x="5580112" y="2276872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Keine Aussage möglich, da starre Kopplung von I und E!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A55AC4-2D4B-4202-BBC0-3A6A83EB81BF}" type="slidenum">
              <a:rPr lang="de-DE"/>
              <a:pPr/>
              <a:t>7</a:t>
            </a:fld>
            <a:endParaRPr lang="de-DE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2867" name="Text Box 3"/>
          <p:cNvSpPr txBox="1">
            <a:spLocks noChangeArrowheads="1"/>
          </p:cNvSpPr>
          <p:nvPr/>
        </p:nvSpPr>
        <p:spPr bwMode="auto">
          <a:xfrm>
            <a:off x="323851" y="981075"/>
            <a:ext cx="828059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Berücksichtigung der Doppelschichtkapazität</a:t>
            </a:r>
            <a:endParaRPr lang="de-DE" b="1" dirty="0"/>
          </a:p>
        </p:txBody>
      </p:sp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pic>
        <p:nvPicPr>
          <p:cNvPr id="292887" name="Grafik1" descr="Ersatzschaltbild"/>
          <p:cNvPicPr>
            <a:picLocks noRot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989138"/>
            <a:ext cx="5905500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2888" name="Text Box 24"/>
          <p:cNvSpPr txBox="1">
            <a:spLocks noChangeArrowheads="1"/>
          </p:cNvSpPr>
          <p:nvPr/>
        </p:nvSpPr>
        <p:spPr bwMode="auto">
          <a:xfrm>
            <a:off x="1691680" y="1700808"/>
            <a:ext cx="52800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Ersatzschaltbild einer elektrochemischen Reaktion:</a:t>
            </a:r>
          </a:p>
        </p:txBody>
      </p:sp>
      <p:sp>
        <p:nvSpPr>
          <p:cNvPr id="292889" name="Text Box 25"/>
          <p:cNvSpPr txBox="1">
            <a:spLocks noChangeArrowheads="1"/>
          </p:cNvSpPr>
          <p:nvPr/>
        </p:nvSpPr>
        <p:spPr bwMode="auto">
          <a:xfrm>
            <a:off x="592138" y="5462588"/>
            <a:ext cx="494776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>
                <a:sym typeface="Symbol" pitchFamily="18" charset="2"/>
              </a:rPr>
              <a:t></a:t>
            </a:r>
            <a:r>
              <a:rPr lang="de-DE" baseline="-25000" dirty="0">
                <a:sym typeface="Symbol" pitchFamily="18" charset="2"/>
              </a:rPr>
              <a:t>DL</a:t>
            </a:r>
            <a:r>
              <a:rPr lang="de-DE" dirty="0">
                <a:sym typeface="Symbol" pitchFamily="18" charset="2"/>
              </a:rPr>
              <a:t> </a:t>
            </a:r>
            <a:r>
              <a:rPr lang="de-DE" dirty="0" smtClean="0">
                <a:sym typeface="Symbol" pitchFamily="18" charset="2"/>
              </a:rPr>
              <a:t>(= E) – </a:t>
            </a:r>
            <a:r>
              <a:rPr lang="de-DE" dirty="0">
                <a:sym typeface="Symbol" pitchFamily="18" charset="2"/>
              </a:rPr>
              <a:t>Potentialabfall in der Doppelschicht</a:t>
            </a:r>
          </a:p>
        </p:txBody>
      </p:sp>
      <p:sp>
        <p:nvSpPr>
          <p:cNvPr id="292890" name="Text Box 26"/>
          <p:cNvSpPr txBox="1">
            <a:spLocks noChangeArrowheads="1"/>
          </p:cNvSpPr>
          <p:nvPr/>
        </p:nvSpPr>
        <p:spPr bwMode="auto">
          <a:xfrm>
            <a:off x="635000" y="5876925"/>
            <a:ext cx="49450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dirty="0">
                <a:sym typeface="Symbol" pitchFamily="18" charset="2"/>
              </a:rPr>
              <a:t></a:t>
            </a:r>
            <a:r>
              <a:rPr lang="de-DE" baseline="-25000" dirty="0">
                <a:sym typeface="Symbol" pitchFamily="18" charset="2"/>
              </a:rPr>
              <a:t>R </a:t>
            </a:r>
            <a:r>
              <a:rPr lang="de-DE" dirty="0">
                <a:sym typeface="Symbol" pitchFamily="18" charset="2"/>
              </a:rPr>
              <a:t>– Potentialabfall am Außenwiderstand (</a:t>
            </a:r>
            <a:r>
              <a:rPr lang="de-DE" dirty="0" err="1">
                <a:sym typeface="Symbol" pitchFamily="18" charset="2"/>
              </a:rPr>
              <a:t>load</a:t>
            </a:r>
            <a:r>
              <a:rPr lang="de-DE" dirty="0">
                <a:sym typeface="Symbol" pitchFamily="18" charset="2"/>
              </a:rPr>
              <a:t>)</a:t>
            </a:r>
          </a:p>
        </p:txBody>
      </p:sp>
      <p:sp>
        <p:nvSpPr>
          <p:cNvPr id="292891" name="Text Box 27"/>
          <p:cNvSpPr txBox="1">
            <a:spLocks noChangeArrowheads="1"/>
          </p:cNvSpPr>
          <p:nvPr/>
        </p:nvSpPr>
        <p:spPr bwMode="auto">
          <a:xfrm>
            <a:off x="5867400" y="5516563"/>
            <a:ext cx="237700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de-DE" dirty="0" smtClean="0"/>
              <a:t>U</a:t>
            </a:r>
            <a:r>
              <a:rPr lang="de-DE" baseline="-25000" dirty="0" smtClean="0"/>
              <a:t>0</a:t>
            </a:r>
            <a:r>
              <a:rPr lang="de-DE" dirty="0" smtClean="0"/>
              <a:t> = </a:t>
            </a:r>
            <a:r>
              <a:rPr lang="de-DE" dirty="0" err="1" smtClean="0"/>
              <a:t>U</a:t>
            </a:r>
            <a:r>
              <a:rPr lang="de-DE" baseline="-25000" dirty="0" err="1" smtClean="0"/>
              <a:t>ext</a:t>
            </a:r>
            <a:r>
              <a:rPr lang="de-DE" dirty="0" smtClean="0"/>
              <a:t> </a:t>
            </a:r>
            <a:r>
              <a:rPr lang="de-DE" dirty="0"/>
              <a:t>= </a:t>
            </a:r>
            <a:r>
              <a:rPr lang="de-DE" dirty="0">
                <a:sym typeface="Symbol" pitchFamily="18" charset="2"/>
              </a:rPr>
              <a:t></a:t>
            </a:r>
            <a:r>
              <a:rPr lang="de-DE" baseline="-25000" dirty="0">
                <a:sym typeface="Symbol" pitchFamily="18" charset="2"/>
              </a:rPr>
              <a:t>DL</a:t>
            </a:r>
            <a:r>
              <a:rPr lang="de-DE" dirty="0">
                <a:sym typeface="Symbol" pitchFamily="18" charset="2"/>
              </a:rPr>
              <a:t> + </a:t>
            </a:r>
            <a:r>
              <a:rPr lang="de-DE" baseline="-25000" dirty="0">
                <a:sym typeface="Symbol" pitchFamily="18" charset="2"/>
              </a:rPr>
              <a:t>R</a:t>
            </a:r>
          </a:p>
        </p:txBody>
      </p:sp>
      <p:sp>
        <p:nvSpPr>
          <p:cNvPr id="292892" name="Text Box 28"/>
          <p:cNvSpPr txBox="1">
            <a:spLocks noChangeArrowheads="1"/>
          </p:cNvSpPr>
          <p:nvPr/>
        </p:nvSpPr>
        <p:spPr bwMode="auto">
          <a:xfrm>
            <a:off x="5795963" y="5876925"/>
            <a:ext cx="19462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(potentiostatisch)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7B2370-70E6-4B72-8221-F5FEE588C840}" type="slidenum">
              <a:rPr lang="de-DE"/>
              <a:pPr/>
              <a:t>8</a:t>
            </a:fld>
            <a:endParaRPr lang="de-DE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13313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 smtClean="0"/>
              <a:t>1. Nichtlineare </a:t>
            </a:r>
            <a:r>
              <a:rPr lang="de-DE" b="1" dirty="0"/>
              <a:t>elektrochemische </a:t>
            </a:r>
            <a:r>
              <a:rPr lang="de-DE" b="1" dirty="0" smtClean="0"/>
              <a:t>Systeme</a:t>
            </a:r>
            <a:endParaRPr lang="de-DE" b="1" dirty="0"/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3896" name="Text Box 8"/>
          <p:cNvSpPr txBox="1">
            <a:spLocks noChangeArrowheads="1"/>
          </p:cNvSpPr>
          <p:nvPr/>
        </p:nvSpPr>
        <p:spPr bwMode="auto">
          <a:xfrm>
            <a:off x="539750" y="1484784"/>
            <a:ext cx="8172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Gleichung für die Strombilanz unter Berücksichtigung der Doppelschichtladung:</a:t>
            </a:r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0" y="2814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293903" name="Object 15"/>
          <p:cNvGraphicFramePr>
            <a:graphicFrameLocks noChangeAspect="1"/>
          </p:cNvGraphicFramePr>
          <p:nvPr/>
        </p:nvGraphicFramePr>
        <p:xfrm>
          <a:off x="606425" y="1928813"/>
          <a:ext cx="4184650" cy="849312"/>
        </p:xfrm>
        <a:graphic>
          <a:graphicData uri="http://schemas.openxmlformats.org/presentationml/2006/ole">
            <p:oleObj spid="_x0000_s293903" name="Formel" r:id="rId3" imgW="1955520" imgH="393480" progId="Equation.3">
              <p:embed/>
            </p:oleObj>
          </a:graphicData>
        </a:graphic>
      </p:graphicFrame>
      <p:sp>
        <p:nvSpPr>
          <p:cNvPr id="293905" name="Rectangle 1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293901" name="Object 13"/>
          <p:cNvGraphicFramePr>
            <a:graphicFrameLocks noChangeAspect="1"/>
          </p:cNvGraphicFramePr>
          <p:nvPr/>
        </p:nvGraphicFramePr>
        <p:xfrm>
          <a:off x="981075" y="2997200"/>
          <a:ext cx="4589463" cy="838200"/>
        </p:xfrm>
        <a:graphic>
          <a:graphicData uri="http://schemas.openxmlformats.org/presentationml/2006/ole">
            <p:oleObj spid="_x0000_s293901" name="Formel" r:id="rId4" imgW="2171520" imgH="393480" progId="Equation.3">
              <p:embed/>
            </p:oleObj>
          </a:graphicData>
        </a:graphic>
      </p:graphicFrame>
      <p:sp>
        <p:nvSpPr>
          <p:cNvPr id="293907" name="Text Box 19"/>
          <p:cNvSpPr txBox="1">
            <a:spLocks noChangeArrowheads="1"/>
          </p:cNvSpPr>
          <p:nvPr/>
        </p:nvSpPr>
        <p:spPr bwMode="auto">
          <a:xfrm>
            <a:off x="5292080" y="2204864"/>
            <a:ext cx="13668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Strombilanz</a:t>
            </a:r>
          </a:p>
        </p:txBody>
      </p:sp>
      <p:sp>
        <p:nvSpPr>
          <p:cNvPr id="293908" name="Text Box 20"/>
          <p:cNvSpPr txBox="1">
            <a:spLocks noChangeArrowheads="1"/>
          </p:cNvSpPr>
          <p:nvPr/>
        </p:nvSpPr>
        <p:spPr bwMode="auto">
          <a:xfrm>
            <a:off x="5919788" y="3155082"/>
            <a:ext cx="584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/>
              <a:t>da: </a:t>
            </a:r>
          </a:p>
        </p:txBody>
      </p:sp>
      <p:sp>
        <p:nvSpPr>
          <p:cNvPr id="293909" name="Text Box 21"/>
          <p:cNvSpPr txBox="1">
            <a:spLocks noChangeArrowheads="1"/>
          </p:cNvSpPr>
          <p:nvPr/>
        </p:nvSpPr>
        <p:spPr bwMode="auto">
          <a:xfrm>
            <a:off x="6659563" y="3140795"/>
            <a:ext cx="1673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err="1"/>
              <a:t>U</a:t>
            </a:r>
            <a:r>
              <a:rPr lang="de-DE" baseline="-25000" dirty="0" err="1"/>
              <a:t>ext</a:t>
            </a:r>
            <a:r>
              <a:rPr lang="de-DE" dirty="0"/>
              <a:t> = </a:t>
            </a:r>
            <a:r>
              <a:rPr lang="de-DE" dirty="0">
                <a:sym typeface="Symbol" pitchFamily="18" charset="2"/>
              </a:rPr>
              <a:t></a:t>
            </a:r>
            <a:r>
              <a:rPr lang="de-DE" baseline="-25000" dirty="0">
                <a:sym typeface="Symbol" pitchFamily="18" charset="2"/>
              </a:rPr>
              <a:t>DL</a:t>
            </a:r>
            <a:r>
              <a:rPr lang="de-DE" dirty="0">
                <a:sym typeface="Symbol" pitchFamily="18" charset="2"/>
              </a:rPr>
              <a:t> + </a:t>
            </a:r>
            <a:r>
              <a:rPr lang="de-DE" baseline="-25000" dirty="0">
                <a:sym typeface="Symbol" pitchFamily="18" charset="2"/>
              </a:rPr>
              <a:t>R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971600" y="4005064"/>
            <a:ext cx="7003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Entkopplung von U und I, das System erhält einen Freiheitsgrad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1043608" y="4509120"/>
            <a:ext cx="6594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 Die Dynamik (zeitliches Verhalten) kann untersucht werden!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FU Berlin            Constanze Donner / Ludwig Pohlmann         2012/2013</a:t>
            </a:r>
            <a:endParaRPr lang="de-DE"/>
          </a:p>
        </p:txBody>
      </p:sp>
      <p:sp>
        <p:nvSpPr>
          <p:cNvPr id="20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FED96D-4BD6-4971-9F70-6FD9F2E7BD3A}" type="slidenum">
              <a:rPr lang="de-DE"/>
              <a:pPr/>
              <a:t>9</a:t>
            </a:fld>
            <a:endParaRPr lang="de-DE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EC-Selbstorganisation</a:t>
            </a:r>
            <a:endParaRPr lang="de-DE" sz="4000" dirty="0"/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9864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/>
              <a:t>Nichtlineare elektrochemische Systeme: </a:t>
            </a:r>
            <a:r>
              <a:rPr lang="de-DE" b="1" dirty="0" smtClean="0"/>
              <a:t>Stabilitätsuntersuchung</a:t>
            </a:r>
            <a:endParaRPr lang="de-DE" b="1" dirty="0"/>
          </a:p>
        </p:txBody>
      </p:sp>
      <p:sp>
        <p:nvSpPr>
          <p:cNvPr id="294916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4917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4918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4919" name="Text Box 7"/>
          <p:cNvSpPr txBox="1">
            <a:spLocks noChangeArrowheads="1"/>
          </p:cNvSpPr>
          <p:nvPr/>
        </p:nvSpPr>
        <p:spPr bwMode="auto">
          <a:xfrm>
            <a:off x="539750" y="1630363"/>
            <a:ext cx="61512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 smtClean="0"/>
              <a:t>Tangentenanstieg = Ableitung </a:t>
            </a:r>
            <a:r>
              <a:rPr lang="de-DE" dirty="0"/>
              <a:t>der rechten Seite nach </a:t>
            </a:r>
            <a:r>
              <a:rPr lang="de-DE" dirty="0">
                <a:sym typeface="Symbol" pitchFamily="18" charset="2"/>
              </a:rPr>
              <a:t></a:t>
            </a:r>
            <a:r>
              <a:rPr lang="de-DE" baseline="-25000" dirty="0">
                <a:sym typeface="Symbol" pitchFamily="18" charset="2"/>
              </a:rPr>
              <a:t>DL</a:t>
            </a:r>
            <a:r>
              <a:rPr lang="de-DE" dirty="0">
                <a:sym typeface="Symbol" pitchFamily="18" charset="2"/>
              </a:rPr>
              <a:t> </a:t>
            </a:r>
            <a:r>
              <a:rPr lang="de-DE" dirty="0"/>
              <a:t>:</a:t>
            </a:r>
          </a:p>
        </p:txBody>
      </p:sp>
      <p:sp>
        <p:nvSpPr>
          <p:cNvPr id="294920" name="Rectangle 8"/>
          <p:cNvSpPr>
            <a:spLocks noChangeArrowheads="1"/>
          </p:cNvSpPr>
          <p:nvPr/>
        </p:nvSpPr>
        <p:spPr bwMode="auto">
          <a:xfrm>
            <a:off x="0" y="2814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4922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294930" name="Rectangle 1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294929" name="Object 17"/>
          <p:cNvGraphicFramePr>
            <a:graphicFrameLocks noChangeAspect="1"/>
          </p:cNvGraphicFramePr>
          <p:nvPr/>
        </p:nvGraphicFramePr>
        <p:xfrm>
          <a:off x="842963" y="2265363"/>
          <a:ext cx="2562225" cy="823912"/>
        </p:xfrm>
        <a:graphic>
          <a:graphicData uri="http://schemas.openxmlformats.org/presentationml/2006/ole">
            <p:oleObj spid="_x0000_s294929" name="Formel" r:id="rId3" imgW="1434960" imgH="457200" progId="Equation.3">
              <p:embed/>
            </p:oleObj>
          </a:graphicData>
        </a:graphic>
      </p:graphicFrame>
      <p:sp>
        <p:nvSpPr>
          <p:cNvPr id="294931" name="Text Box 19"/>
          <p:cNvSpPr txBox="1">
            <a:spLocks noChangeArrowheads="1"/>
          </p:cNvSpPr>
          <p:nvPr/>
        </p:nvSpPr>
        <p:spPr bwMode="auto">
          <a:xfrm>
            <a:off x="684213" y="3213100"/>
            <a:ext cx="5654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Wann ist ein Zustand </a:t>
            </a:r>
            <a:r>
              <a:rPr lang="de-DE" dirty="0">
                <a:solidFill>
                  <a:srgbClr val="FF0000"/>
                </a:solidFill>
              </a:rPr>
              <a:t>instabil</a:t>
            </a:r>
            <a:r>
              <a:rPr lang="de-DE" dirty="0"/>
              <a:t>: wenn a &gt; 0, d.h. wenn:</a:t>
            </a:r>
          </a:p>
        </p:txBody>
      </p:sp>
      <p:sp>
        <p:nvSpPr>
          <p:cNvPr id="294933" name="Rectangle 2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294932" name="Object 20"/>
          <p:cNvGraphicFramePr>
            <a:graphicFrameLocks noChangeAspect="1"/>
          </p:cNvGraphicFramePr>
          <p:nvPr/>
        </p:nvGraphicFramePr>
        <p:xfrm>
          <a:off x="485775" y="3776663"/>
          <a:ext cx="1998663" cy="849312"/>
        </p:xfrm>
        <a:graphic>
          <a:graphicData uri="http://schemas.openxmlformats.org/presentationml/2006/ole">
            <p:oleObj spid="_x0000_s294932" name="Formel" r:id="rId4" imgW="1079280" imgH="457200" progId="Equation.3">
              <p:embed/>
            </p:oleObj>
          </a:graphicData>
        </a:graphic>
      </p:graphicFrame>
      <p:sp>
        <p:nvSpPr>
          <p:cNvPr id="294935" name="Rectangle 23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graphicFrame>
        <p:nvGraphicFramePr>
          <p:cNvPr id="294934" name="Object 22"/>
          <p:cNvGraphicFramePr>
            <a:graphicFrameLocks noChangeAspect="1"/>
          </p:cNvGraphicFramePr>
          <p:nvPr/>
        </p:nvGraphicFramePr>
        <p:xfrm>
          <a:off x="3743325" y="3716338"/>
          <a:ext cx="2162175" cy="898525"/>
        </p:xfrm>
        <a:graphic>
          <a:graphicData uri="http://schemas.openxmlformats.org/presentationml/2006/ole">
            <p:oleObj spid="_x0000_s294934" name="Formel" r:id="rId5" imgW="1168200" imgH="482400" progId="Equation.3">
              <p:embed/>
            </p:oleObj>
          </a:graphicData>
        </a:graphic>
      </p:graphicFrame>
      <p:sp>
        <p:nvSpPr>
          <p:cNvPr id="294936" name="Text Box 24"/>
          <p:cNvSpPr txBox="1">
            <a:spLocks noChangeArrowheads="1"/>
          </p:cNvSpPr>
          <p:nvPr/>
        </p:nvSpPr>
        <p:spPr bwMode="auto">
          <a:xfrm>
            <a:off x="2710706" y="3948113"/>
            <a:ext cx="565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de-DE" dirty="0"/>
              <a:t>und</a:t>
            </a:r>
          </a:p>
        </p:txBody>
      </p:sp>
      <p:sp>
        <p:nvSpPr>
          <p:cNvPr id="294937" name="Text Box 25"/>
          <p:cNvSpPr txBox="1">
            <a:spLocks noChangeArrowheads="1"/>
          </p:cNvSpPr>
          <p:nvPr/>
        </p:nvSpPr>
        <p:spPr bwMode="auto">
          <a:xfrm>
            <a:off x="735013" y="4811713"/>
            <a:ext cx="7508875" cy="1216025"/>
          </a:xfrm>
          <a:prstGeom prst="rect">
            <a:avLst/>
          </a:prstGeom>
          <a:noFill/>
          <a:ln w="2540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de-DE" dirty="0">
                <a:sym typeface="Wingdings" pitchFamily="2" charset="2"/>
              </a:rPr>
              <a:t> im Bereich des stationären Zustandes muss die i-U-Kennlinie einen negativen Anstieg haben (negativer differentieller Widerstand), und dieser muss dem Betrage nach den Ohmschen Vorwiderstand </a:t>
            </a:r>
            <a:r>
              <a:rPr lang="de-DE" dirty="0" smtClean="0">
                <a:sym typeface="Wingdings" pitchFamily="2" charset="2"/>
              </a:rPr>
              <a:t>überschreiten (also steiler sein)!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37" grpId="0" animBg="1"/>
    </p:bldLst>
  </p:timing>
</p:sld>
</file>

<file path=ppt/theme/theme1.xml><?xml version="1.0" encoding="utf-8"?>
<a:theme xmlns:a="http://schemas.openxmlformats.org/drawingml/2006/main" name="V6_Gerischer_Modell">
  <a:themeElements>
    <a:clrScheme name="V6_Gerischer_Modell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V6_Gerischer_Mode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V6_Gerischer_Modell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V6_Gerischer_Modell</Template>
  <TotalTime>0</TotalTime>
  <Words>822</Words>
  <Application>Microsoft Office PowerPoint</Application>
  <PresentationFormat>Bildschirmpräsentation (4:3)</PresentationFormat>
  <Paragraphs>173</Paragraphs>
  <Slides>16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V6_Gerischer_Modell</vt:lpstr>
      <vt:lpstr>Formel</vt:lpstr>
      <vt:lpstr>Microsoft Formel-Editor 3.0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</vt:vector>
  </TitlesOfParts>
  <Company>LAP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Korrosion (elektrochemisch)</dc:title>
  <dc:creator>Ludwig Pohlmann</dc:creator>
  <cp:lastModifiedBy>Luigi</cp:lastModifiedBy>
  <cp:revision>129</cp:revision>
  <dcterms:created xsi:type="dcterms:W3CDTF">2012-01-09T21:40:39Z</dcterms:created>
  <dcterms:modified xsi:type="dcterms:W3CDTF">2013-01-23T19:38:32Z</dcterms:modified>
</cp:coreProperties>
</file>